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340" r:id="rId2"/>
    <p:sldId id="303" r:id="rId3"/>
    <p:sldId id="291" r:id="rId4"/>
    <p:sldId id="308" r:id="rId5"/>
    <p:sldId id="306" r:id="rId6"/>
    <p:sldId id="295" r:id="rId7"/>
    <p:sldId id="341" r:id="rId8"/>
    <p:sldId id="353" r:id="rId9"/>
    <p:sldId id="290" r:id="rId10"/>
    <p:sldId id="294" r:id="rId11"/>
    <p:sldId id="342" r:id="rId12"/>
    <p:sldId id="339" r:id="rId13"/>
    <p:sldId id="354" r:id="rId14"/>
    <p:sldId id="284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8D6E96"/>
    <a:srgbClr val="000000"/>
    <a:srgbClr val="000066"/>
    <a:srgbClr val="DDDDDD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9822" autoAdjust="0"/>
    <p:restoredTop sz="94660" autoAdjust="0"/>
  </p:normalViewPr>
  <p:slideViewPr>
    <p:cSldViewPr>
      <p:cViewPr varScale="1">
        <p:scale>
          <a:sx n="66" d="100"/>
          <a:sy n="66" d="100"/>
        </p:scale>
        <p:origin x="-1740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6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EDE721-B88E-4858-BE2D-0E74B8039FA3}" type="datetimeFigureOut">
              <a:rPr lang="zh-CN" altLang="en-US" smtClean="0"/>
              <a:pPr/>
              <a:t>2014/5/26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4A021F-983D-4CF8-BA74-7834001E58E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0879560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4A021F-983D-4CF8-BA74-7834001E58EE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9287417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4A021F-983D-4CF8-BA74-7834001E58EE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4548128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6"/>
          <p:cNvSpPr>
            <a:spLocks noChangeArrowheads="1"/>
          </p:cNvSpPr>
          <p:nvPr userDrawn="1"/>
        </p:nvSpPr>
        <p:spPr bwMode="gray">
          <a:xfrm rot="10800000">
            <a:off x="3240088" y="6281738"/>
            <a:ext cx="5903912" cy="576262"/>
          </a:xfrm>
          <a:custGeom>
            <a:avLst/>
            <a:gdLst>
              <a:gd name="connsiteX0" fmla="*/ 0 w 6048672"/>
              <a:gd name="connsiteY0" fmla="*/ 0 h 720080"/>
              <a:gd name="connsiteX1" fmla="*/ 6048672 w 6048672"/>
              <a:gd name="connsiteY1" fmla="*/ 0 h 720080"/>
              <a:gd name="connsiteX2" fmla="*/ 6048672 w 6048672"/>
              <a:gd name="connsiteY2" fmla="*/ 720080 h 720080"/>
              <a:gd name="connsiteX3" fmla="*/ 0 w 6048672"/>
              <a:gd name="connsiteY3" fmla="*/ 720080 h 720080"/>
              <a:gd name="connsiteX4" fmla="*/ 0 w 6048672"/>
              <a:gd name="connsiteY4" fmla="*/ 0 h 720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48672" h="720080">
                <a:moveTo>
                  <a:pt x="0" y="0"/>
                </a:moveTo>
                <a:lnTo>
                  <a:pt x="6048672" y="0"/>
                </a:lnTo>
                <a:lnTo>
                  <a:pt x="6048672" y="720080"/>
                </a:lnTo>
                <a:lnTo>
                  <a:pt x="0" y="720080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Rectangle 36"/>
          <p:cNvSpPr>
            <a:spLocks noChangeArrowheads="1"/>
          </p:cNvSpPr>
          <p:nvPr/>
        </p:nvSpPr>
        <p:spPr bwMode="gray">
          <a:xfrm>
            <a:off x="0" y="0"/>
            <a:ext cx="6372225" cy="2257425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>
              <a:ea typeface="宋体" charset="-122"/>
            </a:endParaRPr>
          </a:p>
        </p:txBody>
      </p:sp>
      <p:pic>
        <p:nvPicPr>
          <p:cNvPr id="6" name="图片 5" descr="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362293" y="0"/>
            <a:ext cx="2781707" cy="22048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图片 18" descr="博雅华录logo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732463"/>
            <a:ext cx="2784475" cy="97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 userDrawn="1"/>
        </p:nvSpPr>
        <p:spPr>
          <a:xfrm>
            <a:off x="6565900" y="6376988"/>
            <a:ext cx="2303463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>
                <a:solidFill>
                  <a:schemeClr val="bg1"/>
                </a:solidFill>
                <a:ea typeface="宋体" charset="-122"/>
              </a:rPr>
              <a:t>www.boyahualu.com</a:t>
            </a:r>
            <a:endParaRPr lang="zh-CN" altLang="en-US">
              <a:solidFill>
                <a:schemeClr val="bg1"/>
              </a:solidFill>
              <a:ea typeface="宋体" charset="-122"/>
            </a:endParaRPr>
          </a:p>
        </p:txBody>
      </p:sp>
      <p:pic>
        <p:nvPicPr>
          <p:cNvPr id="9" name="图片 8" descr="4.jpg"/>
          <p:cNvPicPr>
            <a:picLocks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95536" y="2276872"/>
            <a:ext cx="3351600" cy="2088000"/>
          </a:xfrm>
          <a:prstGeom prst="round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图片 9" descr="5.jp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2555776" y="3284984"/>
            <a:ext cx="3351645" cy="2088232"/>
          </a:xfrm>
          <a:prstGeom prst="round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图片 10" descr="420177_092915032_2.jp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4644008" y="4149080"/>
            <a:ext cx="3418069" cy="2132955"/>
          </a:xfrm>
          <a:prstGeom prst="round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762000" y="457200"/>
            <a:ext cx="5334000" cy="838200"/>
          </a:xfrm>
        </p:spPr>
        <p:txBody>
          <a:bodyPr/>
          <a:lstStyle>
            <a:lvl1pPr algn="r">
              <a:defRPr sz="44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914400" y="1676400"/>
            <a:ext cx="5386388" cy="5334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1600" b="0">
                <a:solidFill>
                  <a:srgbClr val="FFFFFF"/>
                </a:solidFill>
              </a:defRPr>
            </a:lvl1pPr>
          </a:lstStyle>
          <a:p>
            <a:r>
              <a:rPr lang="zh-CN" altLang="en-US"/>
              <a:t>单击此处编辑母版副标题样式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www.themegallery.com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FE95E5-D7C1-4564-A1B5-8BB8FE39938D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91300" y="350838"/>
            <a:ext cx="2095500" cy="5964237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04800" y="350838"/>
            <a:ext cx="6134100" cy="5964237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www.themegallery.com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455A6E-FA19-4E59-92D5-B2812CB53ABF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6067400" cy="563562"/>
          </a:xfrm>
        </p:spPr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www.themegallery.com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22072B-1E25-46EF-8270-8DC3666B2B3D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www.themegallery.com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1EC40F-155F-4EBE-8F2A-3159E9DF14F2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366838"/>
            <a:ext cx="4038600" cy="49482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366838"/>
            <a:ext cx="4038600" cy="49482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www.themegallery.com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0C29DB-5420-4D8B-B51D-9482FFC1E36B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www.themegallery.com</a:t>
            </a: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5029BF-2ECF-41FF-AEFD-F6712A711D08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www.themegallery.com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D3D16B-7E05-4192-BFEE-137DE821AC9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脚占位符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www.themegallery.com</a:t>
            </a: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5FF92A-4B5B-4B59-9A9C-AE4E8E4ABD47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www.themegallery.com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91330B-2896-4248-ADA7-3D104046F772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www.themegallery.com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B5A1F9-0A94-4C27-9B88-6C8D6049961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Rectangle 25"/>
          <p:cNvSpPr>
            <a:spLocks noChangeArrowheads="1"/>
          </p:cNvSpPr>
          <p:nvPr/>
        </p:nvSpPr>
        <p:spPr bwMode="gray">
          <a:xfrm>
            <a:off x="0" y="11113"/>
            <a:ext cx="9064625" cy="1185862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667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>
              <a:ea typeface="宋体" charset="-122"/>
            </a:endParaRPr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ltGray">
          <a:xfrm>
            <a:off x="0" y="6453188"/>
            <a:ext cx="9129713" cy="404812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>
              <a:ea typeface="宋体" charset="-122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172200" y="6461125"/>
            <a:ext cx="2895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b="1">
                <a:solidFill>
                  <a:schemeClr val="bg1"/>
                </a:solidFill>
                <a:latin typeface="+mn-lt"/>
                <a:ea typeface="宋体" charset="-122"/>
              </a:defRPr>
            </a:lvl1pPr>
          </a:lstStyle>
          <a:p>
            <a:pPr>
              <a:defRPr/>
            </a:pPr>
            <a:r>
              <a:rPr lang="en-US" altLang="zh-CN"/>
              <a:t>www.boyahualu.com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09588" y="6443663"/>
            <a:ext cx="914400" cy="31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b="1">
                <a:solidFill>
                  <a:schemeClr val="bg1"/>
                </a:solidFill>
                <a:latin typeface="+mn-lt"/>
                <a:ea typeface="宋体" charset="-122"/>
              </a:defRPr>
            </a:lvl1pPr>
          </a:lstStyle>
          <a:p>
            <a:pPr>
              <a:defRPr/>
            </a:pPr>
            <a:fld id="{386B5220-648C-4AC7-A8FB-DBF6372F60A4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2054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971550" y="3860800"/>
            <a:ext cx="6067425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47" name="Rectangle 23"/>
          <p:cNvSpPr>
            <a:spLocks noChangeArrowheads="1"/>
          </p:cNvSpPr>
          <p:nvPr/>
        </p:nvSpPr>
        <p:spPr bwMode="gray">
          <a:xfrm>
            <a:off x="100013" y="1198563"/>
            <a:ext cx="8948737" cy="100012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tint val="0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>
              <a:ea typeface="宋体" charset="-122"/>
            </a:endParaRPr>
          </a:p>
        </p:txBody>
      </p:sp>
      <p:sp>
        <p:nvSpPr>
          <p:cNvPr id="205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341438"/>
            <a:ext cx="8229600" cy="494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grpSp>
        <p:nvGrpSpPr>
          <p:cNvPr id="2057" name="Group 17"/>
          <p:cNvGrpSpPr>
            <a:grpSpLocks/>
          </p:cNvGrpSpPr>
          <p:nvPr/>
        </p:nvGrpSpPr>
        <p:grpSpPr bwMode="auto">
          <a:xfrm>
            <a:off x="-15875" y="0"/>
            <a:ext cx="9166225" cy="6859588"/>
            <a:chOff x="0" y="0"/>
            <a:chExt cx="5764" cy="4321"/>
          </a:xfrm>
        </p:grpSpPr>
        <p:sp>
          <p:nvSpPr>
            <p:cNvPr id="1042" name="AutoShape 18"/>
            <p:cNvSpPr>
              <a:spLocks noChangeArrowheads="1"/>
            </p:cNvSpPr>
            <p:nvPr/>
          </p:nvSpPr>
          <p:spPr bwMode="gray">
            <a:xfrm>
              <a:off x="27" y="24"/>
              <a:ext cx="5712" cy="4274"/>
            </a:xfrm>
            <a:prstGeom prst="roundRect">
              <a:avLst>
                <a:gd name="adj" fmla="val 6227"/>
              </a:avLst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a typeface="宋体" charset="-122"/>
              </a:endParaRPr>
            </a:p>
          </p:txBody>
        </p:sp>
        <p:sp>
          <p:nvSpPr>
            <p:cNvPr id="1043" name="Freeform 19"/>
            <p:cNvSpPr>
              <a:spLocks/>
            </p:cNvSpPr>
            <p:nvPr/>
          </p:nvSpPr>
          <p:spPr bwMode="gray">
            <a:xfrm>
              <a:off x="0" y="0"/>
              <a:ext cx="288" cy="282"/>
            </a:xfrm>
            <a:custGeom>
              <a:avLst/>
              <a:gdLst/>
              <a:ahLst/>
              <a:cxnLst>
                <a:cxn ang="0">
                  <a:pos x="2" y="282"/>
                </a:cxn>
                <a:cxn ang="0">
                  <a:pos x="82" y="144"/>
                </a:cxn>
                <a:cxn ang="0">
                  <a:pos x="165" y="36"/>
                </a:cxn>
                <a:cxn ang="0">
                  <a:pos x="288" y="0"/>
                </a:cxn>
                <a:cxn ang="0">
                  <a:pos x="0" y="0"/>
                </a:cxn>
              </a:cxnLst>
              <a:rect l="0" t="0" r="r" b="b"/>
              <a:pathLst>
                <a:path w="288" h="282">
                  <a:moveTo>
                    <a:pt x="2" y="282"/>
                  </a:moveTo>
                  <a:lnTo>
                    <a:pt x="82" y="144"/>
                  </a:lnTo>
                  <a:lnTo>
                    <a:pt x="165" y="36"/>
                  </a:lnTo>
                  <a:lnTo>
                    <a:pt x="288" y="0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044" name="Freeform 20"/>
            <p:cNvSpPr>
              <a:spLocks/>
            </p:cNvSpPr>
            <p:nvPr/>
          </p:nvSpPr>
          <p:spPr bwMode="gray">
            <a:xfrm>
              <a:off x="5" y="3985"/>
              <a:ext cx="244" cy="336"/>
            </a:xfrm>
            <a:custGeom>
              <a:avLst/>
              <a:gdLst/>
              <a:ahLst/>
              <a:cxnLst>
                <a:cxn ang="0">
                  <a:pos x="243" y="335"/>
                </a:cxn>
                <a:cxn ang="0">
                  <a:pos x="122" y="239"/>
                </a:cxn>
                <a:cxn ang="0">
                  <a:pos x="30" y="144"/>
                </a:cxn>
                <a:cxn ang="0">
                  <a:pos x="0" y="0"/>
                </a:cxn>
                <a:cxn ang="0">
                  <a:pos x="1" y="336"/>
                </a:cxn>
              </a:cxnLst>
              <a:rect l="0" t="0" r="r" b="b"/>
              <a:pathLst>
                <a:path w="243" h="336">
                  <a:moveTo>
                    <a:pt x="243" y="335"/>
                  </a:moveTo>
                  <a:lnTo>
                    <a:pt x="122" y="239"/>
                  </a:lnTo>
                  <a:lnTo>
                    <a:pt x="30" y="144"/>
                  </a:lnTo>
                  <a:lnTo>
                    <a:pt x="0" y="0"/>
                  </a:lnTo>
                  <a:lnTo>
                    <a:pt x="1" y="336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045" name="Freeform 21"/>
            <p:cNvSpPr>
              <a:spLocks/>
            </p:cNvSpPr>
            <p:nvPr/>
          </p:nvSpPr>
          <p:spPr bwMode="gray">
            <a:xfrm>
              <a:off x="5511" y="4029"/>
              <a:ext cx="253" cy="290"/>
            </a:xfrm>
            <a:custGeom>
              <a:avLst/>
              <a:gdLst/>
              <a:ahLst/>
              <a:cxnLst>
                <a:cxn ang="0">
                  <a:pos x="229" y="0"/>
                </a:cxn>
                <a:cxn ang="0">
                  <a:pos x="164" y="144"/>
                </a:cxn>
                <a:cxn ang="0">
                  <a:pos x="98" y="253"/>
                </a:cxn>
                <a:cxn ang="0">
                  <a:pos x="0" y="290"/>
                </a:cxn>
                <a:cxn ang="0">
                  <a:pos x="232" y="287"/>
                </a:cxn>
              </a:cxnLst>
              <a:rect l="0" t="0" r="r" b="b"/>
              <a:pathLst>
                <a:path w="232" h="290">
                  <a:moveTo>
                    <a:pt x="229" y="0"/>
                  </a:moveTo>
                  <a:lnTo>
                    <a:pt x="164" y="144"/>
                  </a:lnTo>
                  <a:lnTo>
                    <a:pt x="98" y="253"/>
                  </a:lnTo>
                  <a:lnTo>
                    <a:pt x="0" y="290"/>
                  </a:lnTo>
                  <a:lnTo>
                    <a:pt x="232" y="287"/>
                  </a:lnTo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046" name="Freeform 22"/>
            <p:cNvSpPr>
              <a:spLocks/>
            </p:cNvSpPr>
            <p:nvPr/>
          </p:nvSpPr>
          <p:spPr bwMode="gray">
            <a:xfrm>
              <a:off x="5472" y="0"/>
              <a:ext cx="288" cy="2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4" y="82"/>
                </a:cxn>
                <a:cxn ang="0">
                  <a:pos x="252" y="165"/>
                </a:cxn>
                <a:cxn ang="0">
                  <a:pos x="288" y="288"/>
                </a:cxn>
                <a:cxn ang="0">
                  <a:pos x="288" y="0"/>
                </a:cxn>
              </a:cxnLst>
              <a:rect l="0" t="0" r="r" b="b"/>
              <a:pathLst>
                <a:path w="288" h="288">
                  <a:moveTo>
                    <a:pt x="0" y="0"/>
                  </a:moveTo>
                  <a:lnTo>
                    <a:pt x="144" y="82"/>
                  </a:lnTo>
                  <a:lnTo>
                    <a:pt x="252" y="165"/>
                  </a:lnTo>
                  <a:lnTo>
                    <a:pt x="288" y="288"/>
                  </a:lnTo>
                  <a:lnTo>
                    <a:pt x="288" y="0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</p:grpSp>
      <p:pic>
        <p:nvPicPr>
          <p:cNvPr id="2058" name="图片 15" descr="logo6.gif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659563" y="188913"/>
            <a:ext cx="2484437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57" r:id="rId1"/>
    <p:sldLayoutId id="2147483958" r:id="rId2"/>
    <p:sldLayoutId id="2147483959" r:id="rId3"/>
    <p:sldLayoutId id="2147483960" r:id="rId4"/>
    <p:sldLayoutId id="2147483961" r:id="rId5"/>
    <p:sldLayoutId id="2147483962" r:id="rId6"/>
    <p:sldLayoutId id="2147483963" r:id="rId7"/>
    <p:sldLayoutId id="2147483964" r:id="rId8"/>
    <p:sldLayoutId id="2147483965" r:id="rId9"/>
    <p:sldLayoutId id="2147483966" r:id="rId10"/>
    <p:sldLayoutId id="2147483967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 b="1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+mj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j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j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708011"/>
            <a:ext cx="6300788" cy="792163"/>
          </a:xfrm>
        </p:spPr>
        <p:txBody>
          <a:bodyPr/>
          <a:lstStyle/>
          <a:p>
            <a:pPr eaLnBrk="1" hangingPunct="1"/>
            <a:r>
              <a:rPr lang="zh-CN" altLang="en-US" sz="2800" dirty="0" smtClean="0">
                <a:latin typeface="微软雅黑" pitchFamily="34" charset="-122"/>
                <a:ea typeface="微软雅黑" pitchFamily="34" charset="-122"/>
              </a:rPr>
              <a:t>北京博雅华录视听技术研究院有限公司 </a:t>
            </a:r>
            <a:endParaRPr lang="en-US" altLang="zh-CN" sz="2800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副标题 3"/>
          <p:cNvSpPr>
            <a:spLocks noGrp="1"/>
          </p:cNvSpPr>
          <p:nvPr>
            <p:ph type="subTitle" idx="1"/>
          </p:nvPr>
        </p:nvSpPr>
        <p:spPr>
          <a:xfrm>
            <a:off x="500034" y="1676400"/>
            <a:ext cx="5386388" cy="533400"/>
          </a:xfrm>
        </p:spPr>
        <p:txBody>
          <a:bodyPr/>
          <a:lstStyle/>
          <a:p>
            <a:pPr algn="ctr"/>
            <a:r>
              <a:rPr lang="zh-CN" altLang="en-US" sz="28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产品介绍</a:t>
            </a:r>
            <a:endParaRPr lang="zh-CN" altLang="en-US" sz="28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</p:spTree>
  </p:cSld>
  <p:clrMapOvr>
    <a:masterClrMapping/>
  </p:clrMapOvr>
  <p:transition advTm="244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323850" y="333375"/>
            <a:ext cx="6067425" cy="563563"/>
          </a:xfrm>
        </p:spPr>
        <p:txBody>
          <a:bodyPr/>
          <a:lstStyle/>
          <a:p>
            <a:pPr>
              <a:defRPr/>
            </a:pPr>
            <a:r>
              <a:rPr lang="zh-CN" altLang="en-US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编码芯片</a:t>
            </a:r>
            <a:r>
              <a:rPr lang="en-US" altLang="zh-CN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-</a:t>
            </a:r>
            <a:r>
              <a:rPr lang="en-US" altLang="zh-CN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AVS+</a:t>
            </a:r>
            <a:r>
              <a:rPr lang="zh-CN" alt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编码芯片</a:t>
            </a:r>
            <a:r>
              <a:rPr lang="en-US" altLang="zh-CN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BH1200</a:t>
            </a:r>
            <a:endParaRPr lang="zh-CN" altLang="en-U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57158" y="2214554"/>
            <a:ext cx="8424862" cy="434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00" lvl="1">
              <a:lnSpc>
                <a:spcPct val="150000"/>
              </a:lnSpc>
              <a:buClr>
                <a:srgbClr val="000000"/>
              </a:buClr>
              <a:buSzPct val="80000"/>
              <a:defRPr/>
            </a:pPr>
            <a:endParaRPr lang="en-US" altLang="zh-CN" sz="2200" dirty="0">
              <a:solidFill>
                <a:srgbClr val="000066"/>
              </a:solidFill>
              <a:latin typeface="微软雅黑" pitchFamily="34" charset="-122"/>
              <a:ea typeface="微软雅黑" pitchFamily="34" charset="-122"/>
            </a:endParaRPr>
          </a:p>
          <a:p>
            <a:pPr marL="342900" lvl="2" indent="-342900" algn="just" eaLnBrk="0" hangingPunct="0">
              <a:lnSpc>
                <a:spcPct val="150000"/>
              </a:lnSpc>
              <a:spcBef>
                <a:spcPct val="20000"/>
              </a:spcBef>
              <a:buClr>
                <a:schemeClr val="tx2">
                  <a:lumMod val="75000"/>
                </a:schemeClr>
              </a:buClr>
              <a:buSzPts val="2000"/>
              <a:buFont typeface="Wingdings" pitchFamily="2" charset="2"/>
              <a:buChar char="Ø"/>
              <a:defRPr/>
            </a:pPr>
            <a:r>
              <a:rPr lang="zh-CN" altLang="en-US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支持广电行标</a:t>
            </a:r>
            <a:r>
              <a:rPr lang="en-US" altLang="en-US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AVS</a:t>
            </a:r>
            <a:r>
              <a:rPr lang="en-US" altLang="zh-CN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+</a:t>
            </a:r>
            <a:r>
              <a:rPr lang="zh-CN" altLang="en-US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的高清实时编码</a:t>
            </a:r>
            <a:endParaRPr lang="en-US" altLang="zh-CN" dirty="0" smtClean="0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  <a:p>
            <a:pPr marL="342900" lvl="2" indent="-342900" algn="just" eaLnBrk="0" hangingPunct="0">
              <a:lnSpc>
                <a:spcPct val="150000"/>
              </a:lnSpc>
              <a:spcBef>
                <a:spcPct val="20000"/>
              </a:spcBef>
              <a:buClr>
                <a:schemeClr val="tx2">
                  <a:lumMod val="75000"/>
                </a:schemeClr>
              </a:buClr>
              <a:buSzPts val="2000"/>
              <a:buFont typeface="Wingdings" pitchFamily="2" charset="2"/>
              <a:buChar char="Ø"/>
              <a:defRPr/>
            </a:pPr>
            <a:r>
              <a:rPr lang="zh-CN" altLang="en-US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支持</a:t>
            </a:r>
            <a:r>
              <a:rPr lang="en-US" altLang="zh-CN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AVS-S</a:t>
            </a:r>
            <a:r>
              <a:rPr lang="zh-CN" altLang="en-US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IEEE-SA P1857</a:t>
            </a:r>
            <a:r>
              <a:rPr lang="zh-CN" altLang="zh-CN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监控视频</a:t>
            </a:r>
            <a:r>
              <a:rPr lang="zh-CN" altLang="en-US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的高清实时编码</a:t>
            </a:r>
            <a:endParaRPr lang="en-US" altLang="zh-CN" dirty="0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  <a:p>
            <a:pPr marL="342900" lvl="2" indent="-342900" algn="just" eaLnBrk="0" hangingPunct="0">
              <a:lnSpc>
                <a:spcPct val="150000"/>
              </a:lnSpc>
              <a:spcBef>
                <a:spcPct val="20000"/>
              </a:spcBef>
              <a:buClr>
                <a:schemeClr val="tx2">
                  <a:lumMod val="75000"/>
                </a:schemeClr>
              </a:buClr>
              <a:buSzPts val="2000"/>
              <a:buFont typeface="Wingdings" pitchFamily="2" charset="2"/>
              <a:buChar char="Ø"/>
              <a:defRPr/>
            </a:pPr>
            <a:r>
              <a:rPr lang="zh-CN" altLang="en-US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外部</a:t>
            </a:r>
            <a:r>
              <a:rPr lang="zh-CN" altLang="en-US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存储支持</a:t>
            </a:r>
            <a:r>
              <a:rPr lang="en-US" altLang="zh-CN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DDR2</a:t>
            </a:r>
            <a:r>
              <a:rPr lang="zh-CN" altLang="en-US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和 </a:t>
            </a:r>
            <a:r>
              <a:rPr lang="en-US" altLang="zh-CN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SPI flash</a:t>
            </a:r>
            <a:r>
              <a:rPr lang="zh-CN" altLang="en-US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接口，可以</a:t>
            </a:r>
            <a:r>
              <a:rPr lang="zh-CN" altLang="en-US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大大</a:t>
            </a:r>
            <a:r>
              <a:rPr lang="zh-CN" altLang="en-US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降低编码器</a:t>
            </a:r>
            <a:r>
              <a:rPr lang="en-US" altLang="zh-CN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BOM</a:t>
            </a:r>
            <a:r>
              <a:rPr lang="zh-CN" altLang="en-US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成本</a:t>
            </a:r>
            <a:endParaRPr lang="zh-CN" altLang="en-US" dirty="0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  <a:p>
            <a:pPr marL="342900" lvl="2" indent="-342900" algn="just" eaLnBrk="0" hangingPunct="0">
              <a:lnSpc>
                <a:spcPct val="150000"/>
              </a:lnSpc>
              <a:spcBef>
                <a:spcPct val="20000"/>
              </a:spcBef>
              <a:buClr>
                <a:schemeClr val="tx2">
                  <a:lumMod val="75000"/>
                </a:schemeClr>
              </a:buClr>
              <a:buSzPts val="2000"/>
              <a:buFont typeface="Wingdings" pitchFamily="2" charset="2"/>
              <a:buChar char="Ø"/>
              <a:defRPr/>
            </a:pPr>
            <a:r>
              <a:rPr lang="zh-CN" altLang="en-US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芯片内部</a:t>
            </a:r>
            <a:r>
              <a:rPr lang="zh-CN" altLang="en-US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嵌入</a:t>
            </a:r>
            <a:r>
              <a:rPr lang="zh-CN" altLang="en-US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专用</a:t>
            </a:r>
            <a:r>
              <a:rPr lang="en-US" altLang="zh-CN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CPU</a:t>
            </a:r>
            <a:r>
              <a:rPr lang="zh-CN" altLang="en-US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并支持高速对外接口，便于编码器板级对接和差异化方案开发 </a:t>
            </a:r>
            <a:endParaRPr lang="en-US" altLang="zh-CN" dirty="0" smtClean="0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  <a:p>
            <a:pPr marL="342900" lvl="2" indent="-342900" algn="just" eaLnBrk="0" hangingPunct="0">
              <a:lnSpc>
                <a:spcPct val="150000"/>
              </a:lnSpc>
              <a:spcBef>
                <a:spcPct val="20000"/>
              </a:spcBef>
              <a:buClr>
                <a:schemeClr val="tx2">
                  <a:lumMod val="75000"/>
                </a:schemeClr>
              </a:buClr>
              <a:buSzPts val="2000"/>
              <a:buFont typeface="Wingdings" pitchFamily="2" charset="2"/>
              <a:buChar char="Ø"/>
              <a:defRPr/>
            </a:pPr>
            <a:r>
              <a:rPr lang="zh-CN" altLang="en-US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可以</a:t>
            </a:r>
            <a:r>
              <a:rPr lang="zh-CN" altLang="en-US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支持更为高效灵活的多路音视频输入和</a:t>
            </a:r>
            <a:r>
              <a:rPr lang="en-US" altLang="zh-CN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TS</a:t>
            </a:r>
            <a:r>
              <a:rPr lang="zh-CN" altLang="en-US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输出方案，减少编码器整体</a:t>
            </a:r>
            <a:r>
              <a:rPr lang="zh-CN" altLang="en-US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成本</a:t>
            </a:r>
            <a:endParaRPr lang="en-US" altLang="zh-CN" dirty="0" smtClean="0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  <a:p>
            <a:pPr marL="342900" lvl="2" indent="-342900" algn="just" eaLnBrk="0" hangingPunct="0">
              <a:lnSpc>
                <a:spcPct val="150000"/>
              </a:lnSpc>
              <a:spcBef>
                <a:spcPct val="20000"/>
              </a:spcBef>
              <a:buClr>
                <a:schemeClr val="tx2">
                  <a:lumMod val="75000"/>
                </a:schemeClr>
              </a:buClr>
              <a:buSzPts val="2000"/>
              <a:buFont typeface="Wingdings" pitchFamily="2" charset="2"/>
              <a:buChar char="Ø"/>
              <a:defRPr/>
            </a:pPr>
            <a:r>
              <a:rPr lang="zh-CN" altLang="en-US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通过对比测试和算法</a:t>
            </a:r>
            <a:r>
              <a:rPr lang="zh-CN" altLang="en-US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优化以及系统设计方案，提供可以</a:t>
            </a:r>
            <a:r>
              <a:rPr lang="zh-CN" altLang="en-US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和主流</a:t>
            </a:r>
            <a:r>
              <a:rPr lang="en-US" altLang="zh-CN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H.264</a:t>
            </a:r>
            <a:r>
              <a:rPr lang="zh-CN" altLang="en-US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商业编码器竞争的成本和编码</a:t>
            </a:r>
            <a:r>
              <a:rPr lang="zh-CN" altLang="en-US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质量</a:t>
            </a:r>
            <a:r>
              <a:rPr lang="zh-CN" altLang="en-US" sz="2200" dirty="0" smtClean="0">
                <a:solidFill>
                  <a:srgbClr val="000066"/>
                </a:solidFill>
                <a:latin typeface="微软雅黑" pitchFamily="34" charset="-122"/>
                <a:ea typeface="微软雅黑" pitchFamily="34" charset="-122"/>
              </a:rPr>
              <a:t>   </a:t>
            </a:r>
            <a:endParaRPr lang="en-US" altLang="zh-CN" sz="2200" dirty="0">
              <a:solidFill>
                <a:srgbClr val="000066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页脚占位符 3"/>
          <p:cNvSpPr>
            <a:spLocks noGrp="1"/>
          </p:cNvSpPr>
          <p:nvPr>
            <p:ph type="ftr" sz="quarter" idx="10"/>
          </p:nvPr>
        </p:nvSpPr>
        <p:spPr>
          <a:xfrm>
            <a:off x="5940152" y="6450012"/>
            <a:ext cx="2895600" cy="320675"/>
          </a:xfrm>
        </p:spPr>
        <p:txBody>
          <a:bodyPr/>
          <a:lstStyle/>
          <a:p>
            <a:pPr>
              <a:defRPr/>
            </a:pPr>
            <a:r>
              <a:rPr lang="en-US" altLang="zh-CN" dirty="0" smtClean="0"/>
              <a:t>www.boyahualu.com</a:t>
            </a:r>
            <a:endParaRPr lang="en-US" altLang="zh-CN" dirty="0"/>
          </a:p>
        </p:txBody>
      </p:sp>
      <p:sp>
        <p:nvSpPr>
          <p:cNvPr id="6" name="矩形 5"/>
          <p:cNvSpPr/>
          <p:nvPr/>
        </p:nvSpPr>
        <p:spPr>
          <a:xfrm>
            <a:off x="-32" y="1463748"/>
            <a:ext cx="83582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00" lvl="1">
              <a:lnSpc>
                <a:spcPct val="150000"/>
              </a:lnSpc>
              <a:buClr>
                <a:srgbClr val="000000"/>
              </a:buClr>
              <a:buSzPct val="80000"/>
              <a:defRPr/>
            </a:pPr>
            <a:r>
              <a:rPr lang="en-US" altLang="zh-CN" sz="2200" dirty="0" smtClean="0">
                <a:solidFill>
                  <a:srgbClr val="000066"/>
                </a:solidFill>
                <a:latin typeface="微软雅黑" pitchFamily="34" charset="-122"/>
                <a:ea typeface="微软雅黑" pitchFamily="34" charset="-122"/>
              </a:rPr>
              <a:t>BH1200</a:t>
            </a:r>
            <a:r>
              <a:rPr lang="zh-CN" altLang="en-US" sz="2200" dirty="0" smtClean="0">
                <a:solidFill>
                  <a:srgbClr val="000066"/>
                </a:solidFill>
                <a:latin typeface="微软雅黑" pitchFamily="34" charset="-122"/>
                <a:ea typeface="微软雅黑" pitchFamily="34" charset="-122"/>
              </a:rPr>
              <a:t>是</a:t>
            </a:r>
            <a:r>
              <a:rPr lang="en-US" altLang="zh-CN" sz="2200" dirty="0" smtClean="0">
                <a:solidFill>
                  <a:srgbClr val="000066"/>
                </a:solidFill>
                <a:latin typeface="微软雅黑" pitchFamily="34" charset="-122"/>
                <a:ea typeface="微软雅黑" pitchFamily="34" charset="-122"/>
              </a:rPr>
              <a:t>BH1100</a:t>
            </a:r>
            <a:r>
              <a:rPr lang="zh-CN" altLang="en-US" sz="2200" dirty="0" smtClean="0">
                <a:solidFill>
                  <a:srgbClr val="000066"/>
                </a:solidFill>
                <a:latin typeface="微软雅黑" pitchFamily="34" charset="-122"/>
                <a:ea typeface="微软雅黑" pitchFamily="34" charset="-122"/>
              </a:rPr>
              <a:t>的</a:t>
            </a:r>
            <a:r>
              <a:rPr lang="zh-CN" altLang="en-US" sz="26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升级产品</a:t>
            </a:r>
            <a:r>
              <a:rPr lang="zh-CN" altLang="en-US" sz="2200" dirty="0" smtClean="0">
                <a:solidFill>
                  <a:srgbClr val="000066"/>
                </a:solidFill>
                <a:latin typeface="微软雅黑" pitchFamily="34" charset="-122"/>
                <a:ea typeface="微软雅黑" pitchFamily="34" charset="-122"/>
              </a:rPr>
              <a:t>，和上代产品比较主要进行了以下方面的升级：</a:t>
            </a:r>
            <a:endParaRPr lang="en-US" altLang="zh-CN" sz="2200" dirty="0" smtClean="0">
              <a:solidFill>
                <a:srgbClr val="000066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/>
              <a:t>www.boyahualu.com</a:t>
            </a:r>
          </a:p>
        </p:txBody>
      </p:sp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285720" y="365108"/>
            <a:ext cx="6067400" cy="563562"/>
          </a:xfrm>
        </p:spPr>
        <p:txBody>
          <a:bodyPr/>
          <a:lstStyle/>
          <a:p>
            <a:pPr>
              <a:defRPr/>
            </a:pPr>
            <a:r>
              <a:rPr lang="zh-CN" altLang="en-US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编码芯片</a:t>
            </a:r>
            <a:r>
              <a:rPr lang="en-US" altLang="zh-CN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-</a:t>
            </a:r>
            <a:r>
              <a:rPr lang="en-US" altLang="zh-CN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AVS+</a:t>
            </a:r>
            <a:r>
              <a:rPr lang="zh-CN" alt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编码芯片</a:t>
            </a:r>
            <a:r>
              <a:rPr lang="en-US" altLang="zh-CN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BH1200</a:t>
            </a:r>
            <a:endParaRPr lang="zh-CN" altLang="en-U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939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59400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285860"/>
            <a:ext cx="8643998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520700" y="404813"/>
            <a:ext cx="5694374" cy="563562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CN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AVS+4K</a:t>
            </a:r>
            <a:r>
              <a:rPr lang="zh-CN" altLang="en-US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超高清编解码系统</a:t>
            </a:r>
            <a:endParaRPr lang="en-US" altLang="zh-CN" sz="3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0484" name="矩形 16"/>
          <p:cNvSpPr>
            <a:spLocks noChangeArrowheads="1"/>
          </p:cNvSpPr>
          <p:nvPr/>
        </p:nvSpPr>
        <p:spPr bwMode="auto">
          <a:xfrm>
            <a:off x="467544" y="2996833"/>
            <a:ext cx="14670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lvl="1"/>
            <a:r>
              <a:rPr lang="zh-CN" altLang="en-US" sz="2000" b="1" dirty="0">
                <a:latin typeface="微软雅黑" pitchFamily="34" charset="-122"/>
                <a:ea typeface="微软雅黑" pitchFamily="34" charset="-122"/>
              </a:rPr>
              <a:t>系统特性：</a:t>
            </a:r>
            <a:endParaRPr lang="en-US" altLang="zh-CN" sz="20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0486" name="TextBox 8"/>
          <p:cNvSpPr txBox="1">
            <a:spLocks noChangeArrowheads="1"/>
          </p:cNvSpPr>
          <p:nvPr/>
        </p:nvSpPr>
        <p:spPr bwMode="auto">
          <a:xfrm>
            <a:off x="467544" y="3501008"/>
            <a:ext cx="3714750" cy="216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2">
              <a:lnSpc>
                <a:spcPct val="150000"/>
              </a:lnSpc>
              <a:buClr>
                <a:srgbClr val="165C9B"/>
              </a:buClr>
              <a:buFont typeface="Wingdings" pitchFamily="2" charset="2"/>
              <a:buChar char="Ø"/>
            </a:pPr>
            <a:r>
              <a:rPr lang="zh-CN" altLang="en-US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 支持帧和场编码</a:t>
            </a:r>
            <a:endParaRPr lang="en-US" altLang="zh-CN" dirty="0" smtClean="0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  <a:p>
            <a:pPr marL="0" lvl="2">
              <a:lnSpc>
                <a:spcPct val="150000"/>
              </a:lnSpc>
              <a:buClr>
                <a:srgbClr val="165C9B"/>
              </a:buClr>
              <a:buFont typeface="Wingdings" pitchFamily="2" charset="2"/>
              <a:buChar char="Ø"/>
            </a:pPr>
            <a:r>
              <a:rPr lang="zh-CN" altLang="en-US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 支持</a:t>
            </a:r>
            <a:r>
              <a:rPr lang="zh-CN" altLang="en-US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多</a:t>
            </a:r>
            <a:r>
              <a:rPr lang="en-US" altLang="zh-CN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slice</a:t>
            </a:r>
            <a:r>
              <a:rPr lang="zh-CN" altLang="en-US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编码</a:t>
            </a:r>
            <a:endParaRPr lang="en-US" altLang="zh-CN" dirty="0" smtClean="0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  <a:p>
            <a:pPr marL="0" lvl="2">
              <a:lnSpc>
                <a:spcPct val="150000"/>
              </a:lnSpc>
              <a:buClr>
                <a:srgbClr val="165C9B"/>
              </a:buClr>
              <a:buFont typeface="Wingdings" pitchFamily="2" charset="2"/>
              <a:buChar char="Ø"/>
            </a:pPr>
            <a:r>
              <a:rPr lang="zh-CN" altLang="en-US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 支持</a:t>
            </a:r>
            <a:r>
              <a:rPr lang="en-US" altLang="zh-CN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AVS/AVS+</a:t>
            </a:r>
            <a:r>
              <a:rPr lang="zh-CN" altLang="en-US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的超高</a:t>
            </a:r>
            <a:r>
              <a:rPr lang="zh-CN" altLang="en-US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清编</a:t>
            </a:r>
            <a:r>
              <a:rPr lang="zh-CN" altLang="en-US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解</a:t>
            </a:r>
            <a:r>
              <a:rPr lang="zh-CN" altLang="en-US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码</a:t>
            </a:r>
            <a:endParaRPr lang="en-US" altLang="zh-CN" dirty="0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  <a:p>
            <a:pPr marL="0" lvl="2">
              <a:lnSpc>
                <a:spcPct val="150000"/>
              </a:lnSpc>
              <a:buClr>
                <a:srgbClr val="165C9B"/>
              </a:buClr>
              <a:buFont typeface="Wingdings" pitchFamily="2" charset="2"/>
              <a:buChar char="Ø"/>
            </a:pPr>
            <a:r>
              <a:rPr lang="zh-CN" altLang="en-US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支持多种并行解码方式</a:t>
            </a:r>
            <a:endParaRPr lang="en-US" altLang="zh-CN" dirty="0" smtClean="0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  <a:p>
            <a:pPr marL="0" lvl="2">
              <a:lnSpc>
                <a:spcPct val="150000"/>
              </a:lnSpc>
              <a:buClr>
                <a:srgbClr val="165C9B"/>
              </a:buClr>
              <a:buFont typeface="Wingdings" pitchFamily="2" charset="2"/>
              <a:buChar char="Ø"/>
            </a:pPr>
            <a:r>
              <a:rPr lang="zh-CN" altLang="en-US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 支持多屏拼接显示</a:t>
            </a:r>
            <a:endParaRPr lang="zh-CN" altLang="en-US" dirty="0">
              <a:ea typeface="宋体" pitchFamily="2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7158" y="1428736"/>
            <a:ext cx="8429684" cy="12464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ts val="3000"/>
              </a:lnSpc>
              <a:spcBef>
                <a:spcPts val="600"/>
              </a:spcBef>
            </a:pPr>
            <a:r>
              <a:rPr lang="en-US" sz="2000" dirty="0" smtClean="0">
                <a:latin typeface="微软雅黑" pitchFamily="34" charset="-122"/>
                <a:ea typeface="微软雅黑" pitchFamily="34" charset="-122"/>
              </a:rPr>
              <a:t>       AVS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超高清（分辨率</a:t>
            </a:r>
            <a:r>
              <a:rPr lang="en-US" sz="2000" dirty="0" smtClean="0">
                <a:latin typeface="微软雅黑" pitchFamily="34" charset="-122"/>
                <a:ea typeface="微软雅黑" pitchFamily="34" charset="-122"/>
              </a:rPr>
              <a:t>3840x2160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）编解码系统，是采用</a:t>
            </a:r>
            <a:r>
              <a:rPr lang="en-US" sz="2000" dirty="0" smtClean="0">
                <a:latin typeface="微软雅黑" pitchFamily="34" charset="-122"/>
                <a:ea typeface="微软雅黑" pitchFamily="34" charset="-122"/>
              </a:rPr>
              <a:t>AVS/AVS+</a:t>
            </a: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/AVS2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（开发中）国标技术的超高分辨率视频解决方案，为客户提供</a:t>
            </a:r>
            <a:r>
              <a:rPr lang="en-US" sz="2000" dirty="0" smtClean="0">
                <a:latin typeface="微软雅黑" pitchFamily="34" charset="-122"/>
                <a:ea typeface="微软雅黑" pitchFamily="34" charset="-122"/>
              </a:rPr>
              <a:t>AVS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超高清实时播出平台。</a:t>
            </a:r>
          </a:p>
        </p:txBody>
      </p:sp>
      <p:pic>
        <p:nvPicPr>
          <p:cNvPr id="9" name="图片 8" descr="54227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29124" y="3214686"/>
            <a:ext cx="4286280" cy="3214710"/>
          </a:xfrm>
          <a:prstGeom prst="rect">
            <a:avLst/>
          </a:prstGeom>
        </p:spPr>
      </p:pic>
      <p:cxnSp>
        <p:nvCxnSpPr>
          <p:cNvPr id="17" name="直接连接符 16"/>
          <p:cNvCxnSpPr/>
          <p:nvPr/>
        </p:nvCxnSpPr>
        <p:spPr>
          <a:xfrm rot="5400000">
            <a:off x="5464975" y="4607727"/>
            <a:ext cx="2214578" cy="1588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页脚占位符 3"/>
          <p:cNvSpPr>
            <a:spLocks noGrp="1"/>
          </p:cNvSpPr>
          <p:nvPr>
            <p:ph type="ftr" sz="quarter" idx="10"/>
          </p:nvPr>
        </p:nvSpPr>
        <p:spPr>
          <a:xfrm>
            <a:off x="6172200" y="6461125"/>
            <a:ext cx="2895600" cy="320675"/>
          </a:xfrm>
        </p:spPr>
        <p:txBody>
          <a:bodyPr/>
          <a:lstStyle/>
          <a:p>
            <a:pPr>
              <a:defRPr/>
            </a:pPr>
            <a:r>
              <a:rPr lang="en-US" altLang="zh-CN" dirty="0"/>
              <a:t>www.boyahualu.com</a:t>
            </a:r>
          </a:p>
        </p:txBody>
      </p:sp>
    </p:spTree>
  </p:cSld>
  <p:clrMapOvr>
    <a:masterClrMapping/>
  </p:clrMapOvr>
  <p:transition advTm="863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AVS2</a:t>
            </a:r>
            <a:r>
              <a:rPr lang="zh-CN" altLang="en-US" dirty="0" smtClean="0"/>
              <a:t>编解码系统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AVS2 </a:t>
            </a:r>
            <a:r>
              <a:rPr lang="zh-CN" altLang="en-US" dirty="0" smtClean="0"/>
              <a:t>编解码系统研究（开发中）</a:t>
            </a:r>
            <a:endParaRPr lang="en-US" altLang="zh-CN" dirty="0" smtClean="0"/>
          </a:p>
          <a:p>
            <a:pPr marL="342900" lvl="2" indent="107950" algn="just">
              <a:lnSpc>
                <a:spcPct val="150000"/>
              </a:lnSpc>
              <a:buClr>
                <a:schemeClr val="tx2">
                  <a:lumMod val="75000"/>
                </a:schemeClr>
              </a:buClr>
              <a:buSzPts val="2000"/>
              <a:buFont typeface="Wingdings" pitchFamily="2" charset="2"/>
              <a:buChar char="Ø"/>
              <a:defRPr/>
            </a:pPr>
            <a:r>
              <a:rPr lang="en-US" altLang="zh-CN" sz="1800" kern="12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AVS2 </a:t>
            </a:r>
            <a:r>
              <a:rPr lang="zh-CN" altLang="en-US" sz="1800" kern="12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实时编解码算法研究</a:t>
            </a:r>
            <a:endParaRPr lang="en-US" altLang="zh-CN" sz="1800" kern="1200" dirty="0" smtClean="0">
              <a:solidFill>
                <a:srgbClr val="000000"/>
              </a:solidFill>
              <a:latin typeface="微软雅黑" pitchFamily="34" charset="-122"/>
              <a:ea typeface="微软雅黑" pitchFamily="34" charset="-122"/>
              <a:cs typeface="+mn-cs"/>
            </a:endParaRPr>
          </a:p>
          <a:p>
            <a:pPr marL="342900" lvl="2" indent="107950" algn="just">
              <a:lnSpc>
                <a:spcPct val="150000"/>
              </a:lnSpc>
              <a:buClr>
                <a:schemeClr val="tx2">
                  <a:lumMod val="75000"/>
                </a:schemeClr>
              </a:buClr>
              <a:buSzPts val="2000"/>
              <a:buFont typeface="Wingdings" pitchFamily="2" charset="2"/>
              <a:buChar char="Ø"/>
              <a:defRPr/>
            </a:pPr>
            <a:r>
              <a:rPr lang="en-US" altLang="zh-CN" sz="1800" kern="12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AVS2 </a:t>
            </a:r>
            <a:r>
              <a:rPr lang="zh-CN" altLang="en-US" sz="1800" kern="12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编解码库的研发</a:t>
            </a:r>
            <a:endParaRPr lang="en-US" altLang="zh-CN" sz="1800" kern="1200" dirty="0" smtClean="0">
              <a:solidFill>
                <a:srgbClr val="000000"/>
              </a:solidFill>
              <a:latin typeface="微软雅黑" pitchFamily="34" charset="-122"/>
              <a:ea typeface="微软雅黑" pitchFamily="34" charset="-122"/>
              <a:cs typeface="+mn-cs"/>
            </a:endParaRPr>
          </a:p>
          <a:p>
            <a:pPr marL="342900" lvl="2" indent="107950" algn="just">
              <a:lnSpc>
                <a:spcPct val="150000"/>
              </a:lnSpc>
              <a:buClr>
                <a:schemeClr val="tx2">
                  <a:lumMod val="75000"/>
                </a:schemeClr>
              </a:buClr>
              <a:buSzPts val="2000"/>
              <a:buFont typeface="Wingdings" pitchFamily="2" charset="2"/>
              <a:buChar char="Ø"/>
              <a:defRPr/>
            </a:pPr>
            <a:r>
              <a:rPr lang="en-US" altLang="zh-CN" sz="1800" kern="12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AVS2 </a:t>
            </a:r>
            <a:r>
              <a:rPr lang="zh-CN" altLang="en-US" sz="1800" kern="12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编码</a:t>
            </a:r>
            <a:r>
              <a:rPr lang="zh-CN" altLang="en-US" sz="1800" kern="12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芯片研制</a:t>
            </a:r>
            <a:endParaRPr lang="en-US" altLang="zh-CN" sz="1800" dirty="0"/>
          </a:p>
          <a:p>
            <a:pPr marL="342900" lvl="2" indent="107950" algn="just">
              <a:lnSpc>
                <a:spcPct val="150000"/>
              </a:lnSpc>
              <a:buClr>
                <a:schemeClr val="tx2">
                  <a:lumMod val="75000"/>
                </a:schemeClr>
              </a:buClr>
              <a:buSzPts val="2000"/>
              <a:buFont typeface="Wingdings" pitchFamily="2" charset="2"/>
              <a:buChar char="Ø"/>
              <a:defRPr/>
            </a:pPr>
            <a:r>
              <a:rPr lang="en-US" altLang="zh-CN" sz="1800" kern="12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AVS2 </a:t>
            </a:r>
            <a:r>
              <a:rPr lang="zh-CN" altLang="en-US" sz="1800" kern="12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编解码系统</a:t>
            </a:r>
            <a:endParaRPr lang="en-US" altLang="zh-CN" sz="1800" kern="1200" dirty="0" smtClean="0">
              <a:solidFill>
                <a:srgbClr val="000000"/>
              </a:solidFill>
              <a:latin typeface="微软雅黑" pitchFamily="34" charset="-122"/>
              <a:ea typeface="微软雅黑" pitchFamily="34" charset="-122"/>
              <a:cs typeface="+mn-cs"/>
            </a:endParaRPr>
          </a:p>
          <a:p>
            <a:pPr marL="800100" lvl="3" indent="107950" algn="just">
              <a:lnSpc>
                <a:spcPct val="150000"/>
              </a:lnSpc>
              <a:buClr>
                <a:schemeClr val="tx2">
                  <a:lumMod val="75000"/>
                </a:schemeClr>
              </a:buClr>
              <a:buSzPts val="2000"/>
              <a:buFont typeface="Wingdings" pitchFamily="2" charset="2"/>
              <a:buChar char="Ø"/>
              <a:defRPr/>
            </a:pPr>
            <a:r>
              <a:rPr lang="zh-CN" altLang="en-US" sz="1600" kern="12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监控视频</a:t>
            </a:r>
            <a:r>
              <a:rPr lang="zh-CN" altLang="en-US" sz="1600" kern="12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高效</a:t>
            </a:r>
            <a:r>
              <a:rPr lang="zh-CN" altLang="en-US" sz="1600" kern="12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编</a:t>
            </a:r>
            <a:r>
              <a:rPr lang="zh-CN" altLang="en-US" sz="1600" kern="12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解码处理</a:t>
            </a:r>
            <a:endParaRPr lang="en-US" altLang="zh-CN" sz="1600" kern="1200" dirty="0">
              <a:solidFill>
                <a:srgbClr val="000000"/>
              </a:solidFill>
              <a:latin typeface="微软雅黑" pitchFamily="34" charset="-122"/>
              <a:ea typeface="微软雅黑" pitchFamily="34" charset="-122"/>
              <a:cs typeface="+mn-cs"/>
            </a:endParaRPr>
          </a:p>
          <a:p>
            <a:pPr marL="800100" lvl="3" indent="107950" algn="just">
              <a:lnSpc>
                <a:spcPct val="150000"/>
              </a:lnSpc>
              <a:buClr>
                <a:schemeClr val="tx2">
                  <a:lumMod val="75000"/>
                </a:schemeClr>
              </a:buClr>
              <a:buSzPts val="2000"/>
              <a:buFont typeface="Wingdings" pitchFamily="2" charset="2"/>
              <a:buChar char="Ø"/>
              <a:defRPr/>
            </a:pPr>
            <a:r>
              <a:rPr lang="zh-CN" altLang="en-US" sz="1600" kern="12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超高清视频高效编解码处理</a:t>
            </a:r>
          </a:p>
          <a:p>
            <a:pPr marL="800100" lvl="3" indent="107950" algn="just">
              <a:lnSpc>
                <a:spcPct val="150000"/>
              </a:lnSpc>
              <a:buClr>
                <a:schemeClr val="tx2">
                  <a:lumMod val="75000"/>
                </a:schemeClr>
              </a:buClr>
              <a:buSzPts val="2000"/>
              <a:buFont typeface="Wingdings" pitchFamily="2" charset="2"/>
              <a:buChar char="Ø"/>
              <a:defRPr/>
            </a:pPr>
            <a:endParaRPr lang="en-US" altLang="zh-CN" dirty="0" smtClean="0"/>
          </a:p>
        </p:txBody>
      </p:sp>
      <p:sp>
        <p:nvSpPr>
          <p:cNvPr id="5" name="页脚占位符 3"/>
          <p:cNvSpPr>
            <a:spLocks noGrp="1"/>
          </p:cNvSpPr>
          <p:nvPr>
            <p:ph type="ftr" sz="quarter" idx="10"/>
          </p:nvPr>
        </p:nvSpPr>
        <p:spPr>
          <a:xfrm>
            <a:off x="6172200" y="6461125"/>
            <a:ext cx="2895600" cy="320675"/>
          </a:xfrm>
        </p:spPr>
        <p:txBody>
          <a:bodyPr/>
          <a:lstStyle/>
          <a:p>
            <a:pPr>
              <a:defRPr/>
            </a:pPr>
            <a:r>
              <a:rPr lang="en-US" altLang="zh-CN" dirty="0"/>
              <a:t>www.boyahualu.com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7" name="WordArt 5"/>
          <p:cNvSpPr>
            <a:spLocks noChangeArrowheads="1" noChangeShapeType="1" noTextEdit="1"/>
          </p:cNvSpPr>
          <p:nvPr/>
        </p:nvSpPr>
        <p:spPr bwMode="gray">
          <a:xfrm>
            <a:off x="1258888" y="620713"/>
            <a:ext cx="4105275" cy="1008062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3620"/>
              </a:avLst>
            </a:prstTxWarp>
          </a:bodyPr>
          <a:lstStyle/>
          <a:p>
            <a:pPr algn="ctr"/>
            <a:r>
              <a:rPr lang="en-US" altLang="zh-CN" sz="3600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tx2"/>
                    </a:gs>
                    <a:gs pos="100000">
                      <a:schemeClr val="accent1"/>
                    </a:gs>
                  </a:gsLst>
                  <a:lin ang="0" scaled="1"/>
                </a:gradFill>
                <a:effectLst>
                  <a:outerShdw dist="71842" dir="2700000" algn="ctr" rotWithShape="0">
                    <a:schemeClr val="tx1">
                      <a:alpha val="50000"/>
                    </a:schemeClr>
                  </a:outerShdw>
                </a:effectLst>
                <a:latin typeface="Arial"/>
                <a:cs typeface="Arial"/>
              </a:rPr>
              <a:t>Thank You !</a:t>
            </a:r>
            <a:endParaRPr lang="zh-CN" altLang="en-US" sz="3600" b="1" kern="10">
              <a:ln w="19050">
                <a:solidFill>
                  <a:srgbClr val="FFFFFF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tx2"/>
                  </a:gs>
                  <a:gs pos="100000">
                    <a:schemeClr val="accent1"/>
                  </a:gs>
                </a:gsLst>
                <a:lin ang="0" scaled="1"/>
              </a:gradFill>
              <a:effectLst>
                <a:outerShdw dist="71842" dir="2700000" algn="ctr" rotWithShape="0">
                  <a:schemeClr val="tx1">
                    <a:alpha val="50000"/>
                  </a:scheme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49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49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4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/>
              <a:t>www.boyahualu.com</a:t>
            </a: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04813"/>
            <a:ext cx="6067425" cy="563562"/>
          </a:xfrm>
        </p:spPr>
        <p:txBody>
          <a:bodyPr/>
          <a:lstStyle/>
          <a:p>
            <a:pPr eaLnBrk="1" hangingPunct="1"/>
            <a:r>
              <a:rPr lang="zh-CN" altLang="en-US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目录 </a:t>
            </a:r>
            <a:endParaRPr lang="en-US" altLang="zh-CN" sz="3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133600" y="2505084"/>
            <a:ext cx="4724400" cy="685800"/>
            <a:chOff x="1296" y="1824"/>
            <a:chExt cx="2976" cy="432"/>
          </a:xfrm>
        </p:grpSpPr>
        <p:sp>
          <p:nvSpPr>
            <p:cNvPr id="141316" name="AutoShape 4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accent2"/>
                </a:gs>
                <a:gs pos="50000">
                  <a:schemeClr val="accent2">
                    <a:gamma/>
                    <a:tint val="21176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 w="12700" algn="ctr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a typeface="宋体" charset="-122"/>
              </a:endParaRPr>
            </a:p>
          </p:txBody>
        </p:sp>
        <p:sp>
          <p:nvSpPr>
            <p:cNvPr id="15382" name="AutoShape 5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chemeClr val="accent2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15383" name="Text Box 6"/>
            <p:cNvSpPr txBox="1">
              <a:spLocks noChangeArrowheads="1"/>
            </p:cNvSpPr>
            <p:nvPr/>
          </p:nvSpPr>
          <p:spPr bwMode="gray">
            <a:xfrm>
              <a:off x="1806" y="1903"/>
              <a:ext cx="2160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zh-CN" altLang="en-US" sz="2400" b="1" dirty="0">
                  <a:solidFill>
                    <a:srgbClr val="000000"/>
                  </a:solidFill>
                  <a:ea typeface="宋体" pitchFamily="2" charset="-122"/>
                </a:rPr>
                <a:t>公司简介</a:t>
              </a:r>
              <a:endParaRPr lang="en-US" altLang="zh-CN" sz="2400" b="1" dirty="0">
                <a:solidFill>
                  <a:srgbClr val="000000"/>
                </a:solidFill>
                <a:ea typeface="宋体" pitchFamily="2" charset="-122"/>
              </a:endParaRPr>
            </a:p>
          </p:txBody>
        </p:sp>
        <p:sp>
          <p:nvSpPr>
            <p:cNvPr id="15384" name="Text Box 7"/>
            <p:cNvSpPr txBox="1">
              <a:spLocks noChangeArrowheads="1"/>
            </p:cNvSpPr>
            <p:nvPr/>
          </p:nvSpPr>
          <p:spPr bwMode="gray">
            <a:xfrm>
              <a:off x="1393" y="1886"/>
              <a:ext cx="22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zh-CN" sz="2400" dirty="0">
                  <a:solidFill>
                    <a:schemeClr val="bg1"/>
                  </a:solidFill>
                  <a:ea typeface="宋体" pitchFamily="2" charset="-122"/>
                </a:rPr>
                <a:t>1</a:t>
              </a:r>
            </a:p>
          </p:txBody>
        </p:sp>
      </p:grpSp>
      <p:grpSp>
        <p:nvGrpSpPr>
          <p:cNvPr id="25" name="Group 13"/>
          <p:cNvGrpSpPr>
            <a:grpSpLocks/>
          </p:cNvGrpSpPr>
          <p:nvPr/>
        </p:nvGrpSpPr>
        <p:grpSpPr bwMode="auto">
          <a:xfrm>
            <a:off x="2133616" y="3671894"/>
            <a:ext cx="4724400" cy="685800"/>
            <a:chOff x="1296" y="1824"/>
            <a:chExt cx="2976" cy="432"/>
          </a:xfrm>
        </p:grpSpPr>
        <p:sp>
          <p:nvSpPr>
            <p:cNvPr id="26" name="AutoShape 14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hlink"/>
                </a:gs>
                <a:gs pos="50000">
                  <a:schemeClr val="hlink">
                    <a:gamma/>
                    <a:tint val="21176"/>
                    <a:invGamma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 w="12700" algn="ctr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a typeface="宋体" charset="-122"/>
              </a:endParaRPr>
            </a:p>
          </p:txBody>
        </p:sp>
        <p:sp>
          <p:nvSpPr>
            <p:cNvPr id="27" name="AutoShape 15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chemeClr val="hlink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28" name="Text Box 16"/>
            <p:cNvSpPr txBox="1">
              <a:spLocks noChangeArrowheads="1"/>
            </p:cNvSpPr>
            <p:nvPr/>
          </p:nvSpPr>
          <p:spPr bwMode="gray">
            <a:xfrm>
              <a:off x="1815" y="1909"/>
              <a:ext cx="2160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zh-CN" altLang="en-US" sz="2400" b="1" dirty="0" smtClean="0">
                  <a:solidFill>
                    <a:srgbClr val="000000"/>
                  </a:solidFill>
                  <a:ea typeface="宋体" pitchFamily="2" charset="-122"/>
                </a:rPr>
                <a:t>编解码业务介绍</a:t>
              </a:r>
              <a:endParaRPr lang="en-US" altLang="zh-CN" sz="2400" b="1" dirty="0">
                <a:solidFill>
                  <a:srgbClr val="000000"/>
                </a:solidFill>
                <a:ea typeface="宋体" pitchFamily="2" charset="-122"/>
              </a:endParaRPr>
            </a:p>
          </p:txBody>
        </p:sp>
        <p:sp>
          <p:nvSpPr>
            <p:cNvPr id="29" name="Text Box 17"/>
            <p:cNvSpPr txBox="1">
              <a:spLocks noChangeArrowheads="1"/>
            </p:cNvSpPr>
            <p:nvPr/>
          </p:nvSpPr>
          <p:spPr bwMode="gray">
            <a:xfrm>
              <a:off x="1392" y="1886"/>
              <a:ext cx="224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zh-CN" sz="2400" dirty="0">
                  <a:solidFill>
                    <a:schemeClr val="bg1"/>
                  </a:solidFill>
                  <a:ea typeface="宋体" pitchFamily="2" charset="-122"/>
                </a:rPr>
                <a:t>2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 smtClean="0"/>
              <a:t>www.boyahualu.com</a:t>
            </a:r>
            <a:endParaRPr lang="en-US" altLang="zh-CN" dirty="0"/>
          </a:p>
        </p:txBody>
      </p:sp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376238" y="333375"/>
            <a:ext cx="6067425" cy="563563"/>
          </a:xfrm>
        </p:spPr>
        <p:txBody>
          <a:bodyPr/>
          <a:lstStyle/>
          <a:p>
            <a:pPr>
              <a:defRPr/>
            </a:pPr>
            <a:r>
              <a:rPr lang="zh-CN" altLang="en-US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公司简介</a:t>
            </a:r>
          </a:p>
        </p:txBody>
      </p:sp>
      <p:sp>
        <p:nvSpPr>
          <p:cNvPr id="15364" name="Rectangle 3"/>
          <p:cNvSpPr txBox="1">
            <a:spLocks noChangeArrowheads="1"/>
          </p:cNvSpPr>
          <p:nvPr/>
        </p:nvSpPr>
        <p:spPr bwMode="auto">
          <a:xfrm>
            <a:off x="214282" y="2799010"/>
            <a:ext cx="8536016" cy="327319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50800" tIns="50800" bIns="50800"/>
          <a:lstStyle/>
          <a:p>
            <a:pPr marL="382588" indent="-342900" eaLnBrk="0" hangingPunct="0">
              <a:lnSpc>
                <a:spcPct val="120000"/>
              </a:lnSpc>
              <a:spcBef>
                <a:spcPts val="700"/>
              </a:spcBef>
              <a:buClr>
                <a:srgbClr val="008080"/>
              </a:buClr>
              <a:buSzPct val="100000"/>
            </a:pPr>
            <a:endParaRPr lang="en-US" altLang="zh-CN" sz="2200" dirty="0" smtClean="0">
              <a:solidFill>
                <a:srgbClr val="000066"/>
              </a:solidFill>
              <a:latin typeface="Times New Roman" pitchFamily="18" charset="0"/>
              <a:ea typeface="微软雅黑" pitchFamily="34" charset="-122"/>
              <a:cs typeface="Times New Roman" pitchFamily="18" charset="0"/>
              <a:sym typeface="Arial" charset="0"/>
            </a:endParaRPr>
          </a:p>
          <a:p>
            <a:pPr marL="382588" indent="-342900" eaLnBrk="0" hangingPunct="0">
              <a:lnSpc>
                <a:spcPct val="120000"/>
              </a:lnSpc>
              <a:spcBef>
                <a:spcPts val="700"/>
              </a:spcBef>
              <a:buClr>
                <a:srgbClr val="008080"/>
              </a:buClr>
              <a:buSzPct val="100000"/>
            </a:pPr>
            <a:endParaRPr lang="en-US" altLang="zh-CN" sz="2200" dirty="0" smtClean="0">
              <a:solidFill>
                <a:srgbClr val="000066"/>
              </a:solidFill>
              <a:latin typeface="Times New Roman" pitchFamily="18" charset="0"/>
              <a:ea typeface="微软雅黑" pitchFamily="34" charset="-122"/>
              <a:cs typeface="Times New Roman" pitchFamily="18" charset="0"/>
              <a:sym typeface="Arial" charset="0"/>
            </a:endParaRPr>
          </a:p>
          <a:p>
            <a:pPr marL="382588" indent="-342900" eaLnBrk="0" hangingPunct="0">
              <a:lnSpc>
                <a:spcPct val="120000"/>
              </a:lnSpc>
              <a:spcBef>
                <a:spcPts val="700"/>
              </a:spcBef>
              <a:buClr>
                <a:srgbClr val="008080"/>
              </a:buClr>
              <a:buSzPct val="100000"/>
            </a:pPr>
            <a:r>
              <a:rPr lang="en-US" altLang="zh-CN" sz="2000" dirty="0" smtClean="0">
                <a:solidFill>
                  <a:srgbClr val="000066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Arial" charset="0"/>
              </a:rPr>
              <a:t>	-- AVS</a:t>
            </a:r>
            <a:r>
              <a:rPr lang="zh-CN" altLang="en-US" sz="2000" dirty="0" smtClean="0">
                <a:solidFill>
                  <a:srgbClr val="000066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Arial" charset="0"/>
              </a:rPr>
              <a:t>产业技术创新战略联盟的依托单位，</a:t>
            </a:r>
            <a:r>
              <a:rPr lang="en-US" altLang="zh-CN" sz="2000" dirty="0" smtClean="0">
                <a:solidFill>
                  <a:srgbClr val="000066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Arial" charset="0"/>
              </a:rPr>
              <a:t>AVS</a:t>
            </a:r>
            <a:r>
              <a:rPr lang="zh-CN" altLang="en-US" sz="2000" dirty="0" smtClean="0">
                <a:solidFill>
                  <a:srgbClr val="000066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Arial" charset="0"/>
              </a:rPr>
              <a:t>工作组成员单位</a:t>
            </a:r>
            <a:endParaRPr lang="en-US" altLang="zh-CN" sz="2000" dirty="0" smtClean="0">
              <a:solidFill>
                <a:srgbClr val="000066"/>
              </a:solidFill>
              <a:latin typeface="Times New Roman" pitchFamily="18" charset="0"/>
              <a:ea typeface="微软雅黑" pitchFamily="34" charset="-122"/>
              <a:cs typeface="Times New Roman" pitchFamily="18" charset="0"/>
              <a:sym typeface="Arial" charset="0"/>
            </a:endParaRPr>
          </a:p>
          <a:p>
            <a:pPr algn="just">
              <a:lnSpc>
                <a:spcPts val="3500"/>
              </a:lnSpc>
              <a:buClr>
                <a:schemeClr val="tx2">
                  <a:lumMod val="75000"/>
                </a:schemeClr>
              </a:buClr>
              <a:defRPr/>
            </a:pPr>
            <a:r>
              <a:rPr lang="en-US" altLang="zh-CN" sz="2000" dirty="0" smtClean="0">
                <a:solidFill>
                  <a:srgbClr val="000066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Arial" charset="0"/>
              </a:rPr>
              <a:t>      -- AVS</a:t>
            </a:r>
            <a:r>
              <a:rPr lang="zh-CN" altLang="en-US" sz="2000" dirty="0" smtClean="0">
                <a:solidFill>
                  <a:srgbClr val="000066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Arial" charset="0"/>
              </a:rPr>
              <a:t>系列国家</a:t>
            </a:r>
            <a:r>
              <a:rPr lang="zh-CN" altLang="zh-CN" sz="2000" dirty="0" smtClean="0">
                <a:solidFill>
                  <a:srgbClr val="000066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Arial" charset="0"/>
              </a:rPr>
              <a:t>标准</a:t>
            </a:r>
            <a:r>
              <a:rPr lang="zh-CN" altLang="en-US" sz="2000" dirty="0" smtClean="0">
                <a:solidFill>
                  <a:srgbClr val="000066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Arial" charset="0"/>
              </a:rPr>
              <a:t>和行业标准的主要</a:t>
            </a:r>
            <a:r>
              <a:rPr lang="zh-CN" altLang="zh-CN" sz="2000" dirty="0" smtClean="0">
                <a:solidFill>
                  <a:srgbClr val="000066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Arial" charset="0"/>
              </a:rPr>
              <a:t>起草者之一</a:t>
            </a:r>
            <a:r>
              <a:rPr lang="zh-CN" altLang="en-US" sz="2000" dirty="0" smtClean="0">
                <a:solidFill>
                  <a:srgbClr val="000066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Arial" charset="0"/>
              </a:rPr>
              <a:t>                         </a:t>
            </a:r>
            <a:endParaRPr lang="en-US" altLang="zh-CN" sz="2000" b="1" dirty="0" smtClean="0">
              <a:solidFill>
                <a:srgbClr val="000066"/>
              </a:solidFill>
              <a:latin typeface="Times New Roman" pitchFamily="18" charset="0"/>
              <a:ea typeface="微软雅黑" pitchFamily="34" charset="-122"/>
              <a:cs typeface="Times New Roman" pitchFamily="18" charset="0"/>
              <a:sym typeface="Arial" charset="0"/>
            </a:endParaRPr>
          </a:p>
          <a:p>
            <a:pPr marL="382588" indent="-342900" eaLnBrk="0" hangingPunct="0">
              <a:lnSpc>
                <a:spcPct val="120000"/>
              </a:lnSpc>
              <a:spcBef>
                <a:spcPts val="700"/>
              </a:spcBef>
              <a:buClr>
                <a:srgbClr val="008080"/>
              </a:buClr>
              <a:buSzPct val="100000"/>
            </a:pPr>
            <a:r>
              <a:rPr lang="en-US" altLang="zh-CN" sz="2000" b="1" dirty="0" smtClean="0">
                <a:solidFill>
                  <a:srgbClr val="000066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Arial" charset="0"/>
              </a:rPr>
              <a:t>     </a:t>
            </a:r>
          </a:p>
          <a:p>
            <a:pPr marL="382588" indent="-342900" eaLnBrk="0" hangingPunct="0">
              <a:lnSpc>
                <a:spcPct val="120000"/>
              </a:lnSpc>
              <a:spcBef>
                <a:spcPts val="700"/>
              </a:spcBef>
              <a:buClr>
                <a:srgbClr val="008080"/>
              </a:buClr>
              <a:buSzPct val="100000"/>
            </a:pPr>
            <a:r>
              <a:rPr lang="en-US" altLang="zh-CN" sz="2000" b="1" dirty="0" smtClean="0">
                <a:solidFill>
                  <a:srgbClr val="000066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Arial" charset="0"/>
              </a:rPr>
              <a:t>      </a:t>
            </a:r>
            <a:r>
              <a:rPr lang="zh-CN" altLang="en-US" sz="2000" b="1" dirty="0" smtClean="0">
                <a:latin typeface="Times New Roman" pitchFamily="18" charset="0"/>
                <a:ea typeface="微软雅黑" pitchFamily="34" charset="-122"/>
                <a:cs typeface="Times New Roman" pitchFamily="18" charset="0"/>
                <a:sym typeface="Arial" charset="0"/>
              </a:rPr>
              <a:t>宗旨：</a:t>
            </a:r>
            <a:r>
              <a:rPr lang="zh-CN" altLang="en-US" sz="2000" dirty="0" smtClean="0">
                <a:latin typeface="Times New Roman" pitchFamily="18" charset="0"/>
                <a:ea typeface="微软雅黑" pitchFamily="34" charset="-122"/>
                <a:cs typeface="Times New Roman" pitchFamily="18" charset="0"/>
                <a:sym typeface="Arial" charset="0"/>
              </a:rPr>
              <a:t>依托北京大学和中国华录集团科研及生产平台，建立博雅华录</a:t>
            </a:r>
            <a:r>
              <a:rPr lang="zh-CN" altLang="zh-CN" sz="2000" dirty="0" smtClean="0">
                <a:latin typeface="Times New Roman" pitchFamily="18" charset="0"/>
                <a:ea typeface="微软雅黑" pitchFamily="34" charset="-122"/>
                <a:cs typeface="Times New Roman" pitchFamily="18" charset="0"/>
                <a:sym typeface="Arial" charset="0"/>
              </a:rPr>
              <a:t>产学研用相结合的</a:t>
            </a:r>
            <a:r>
              <a:rPr lang="zh-CN" altLang="en-US" sz="2000" dirty="0" smtClean="0">
                <a:latin typeface="Times New Roman" pitchFamily="18" charset="0"/>
                <a:ea typeface="微软雅黑" pitchFamily="34" charset="-122"/>
                <a:cs typeface="Times New Roman" pitchFamily="18" charset="0"/>
                <a:sym typeface="Arial" charset="0"/>
              </a:rPr>
              <a:t>产业化公司</a:t>
            </a:r>
            <a:r>
              <a:rPr lang="zh-CN" altLang="zh-CN" sz="2000" dirty="0" smtClean="0">
                <a:latin typeface="Times New Roman" pitchFamily="18" charset="0"/>
                <a:ea typeface="微软雅黑" pitchFamily="34" charset="-122"/>
                <a:cs typeface="Times New Roman" pitchFamily="18" charset="0"/>
                <a:sym typeface="Arial" charset="0"/>
              </a:rPr>
              <a:t>，</a:t>
            </a:r>
            <a:r>
              <a:rPr lang="zh-CN" altLang="en-US" sz="2000" dirty="0" smtClean="0">
                <a:latin typeface="Times New Roman" pitchFamily="18" charset="0"/>
                <a:ea typeface="微软雅黑" pitchFamily="34" charset="-122"/>
                <a:cs typeface="Times New Roman" pitchFamily="18" charset="0"/>
                <a:sym typeface="Arial" charset="0"/>
              </a:rPr>
              <a:t>将创新的科研成果</a:t>
            </a:r>
            <a:r>
              <a:rPr lang="zh-CN" altLang="zh-CN" sz="2000" dirty="0" smtClean="0">
                <a:latin typeface="Times New Roman" pitchFamily="18" charset="0"/>
                <a:ea typeface="微软雅黑" pitchFamily="34" charset="-122"/>
                <a:cs typeface="Times New Roman" pitchFamily="18" charset="0"/>
                <a:sym typeface="Arial" charset="0"/>
              </a:rPr>
              <a:t>转化为</a:t>
            </a:r>
            <a:r>
              <a:rPr lang="zh-CN" altLang="en-US" sz="2000" dirty="0" smtClean="0">
                <a:latin typeface="Times New Roman" pitchFamily="18" charset="0"/>
                <a:ea typeface="微软雅黑" pitchFamily="34" charset="-122"/>
                <a:cs typeface="Times New Roman" pitchFamily="18" charset="0"/>
                <a:sym typeface="Arial" charset="0"/>
              </a:rPr>
              <a:t>市场产品    </a:t>
            </a:r>
            <a:endParaRPr lang="en-US" altLang="zh-CN" sz="2000" dirty="0" smtClean="0">
              <a:latin typeface="Times New Roman" pitchFamily="18" charset="0"/>
              <a:ea typeface="微软雅黑" pitchFamily="34" charset="-122"/>
              <a:cs typeface="Times New Roman" pitchFamily="18" charset="0"/>
              <a:sym typeface="Arial" charset="0"/>
            </a:endParaRPr>
          </a:p>
          <a:p>
            <a:pPr marL="382588" indent="-342900" eaLnBrk="0" hangingPunct="0">
              <a:lnSpc>
                <a:spcPct val="120000"/>
              </a:lnSpc>
              <a:spcBef>
                <a:spcPts val="700"/>
              </a:spcBef>
              <a:buClr>
                <a:srgbClr val="008080"/>
              </a:buClr>
              <a:buSzPct val="100000"/>
            </a:pPr>
            <a:endParaRPr lang="en-US" altLang="zh-CN" sz="2200" dirty="0">
              <a:latin typeface="Times New Roman" pitchFamily="18" charset="0"/>
              <a:ea typeface="微软雅黑" pitchFamily="34" charset="-122"/>
              <a:sym typeface="Arial" charset="0"/>
            </a:endParaRPr>
          </a:p>
        </p:txBody>
      </p:sp>
      <p:pic>
        <p:nvPicPr>
          <p:cNvPr id="69633" name="Picture 1"/>
          <p:cNvPicPr>
            <a:picLocks noChangeAspect="1" noChangeArrowheads="1"/>
          </p:cNvPicPr>
          <p:nvPr/>
        </p:nvPicPr>
        <p:blipFill>
          <a:blip r:embed="rId3" cstate="print"/>
          <a:srcRect l="12304" t="39375" r="54297" b="27812"/>
          <a:stretch>
            <a:fillRect/>
          </a:stretch>
        </p:blipFill>
        <p:spPr bwMode="auto">
          <a:xfrm>
            <a:off x="5788486" y="1643050"/>
            <a:ext cx="3141232" cy="19288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矩形 5"/>
          <p:cNvSpPr/>
          <p:nvPr/>
        </p:nvSpPr>
        <p:spPr>
          <a:xfrm>
            <a:off x="142876" y="1496949"/>
            <a:ext cx="5357818" cy="2074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2588" indent="-342900" eaLnBrk="0" hangingPunct="0">
              <a:lnSpc>
                <a:spcPct val="120000"/>
              </a:lnSpc>
              <a:spcBef>
                <a:spcPts val="700"/>
              </a:spcBef>
              <a:buClr>
                <a:srgbClr val="008080"/>
              </a:buClr>
              <a:buSzPct val="100000"/>
            </a:pPr>
            <a:r>
              <a:rPr lang="zh-CN" altLang="en-US" sz="2000" dirty="0" smtClean="0">
                <a:solidFill>
                  <a:srgbClr val="000066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Arial" charset="0"/>
              </a:rPr>
              <a:t> </a:t>
            </a:r>
            <a:endParaRPr lang="en-US" altLang="zh-CN" sz="2000" dirty="0" smtClean="0">
              <a:solidFill>
                <a:srgbClr val="000066"/>
              </a:solidFill>
              <a:latin typeface="Times New Roman" pitchFamily="18" charset="0"/>
              <a:ea typeface="微软雅黑" pitchFamily="34" charset="-122"/>
              <a:cs typeface="Times New Roman" pitchFamily="18" charset="0"/>
              <a:sym typeface="Arial" charset="0"/>
            </a:endParaRPr>
          </a:p>
          <a:p>
            <a:pPr marL="382588" indent="-342900" eaLnBrk="0" hangingPunct="0">
              <a:lnSpc>
                <a:spcPct val="150000"/>
              </a:lnSpc>
              <a:spcBef>
                <a:spcPts val="700"/>
              </a:spcBef>
              <a:buClr>
                <a:srgbClr val="008080"/>
              </a:buClr>
              <a:buSzPct val="100000"/>
            </a:pPr>
            <a:r>
              <a:rPr lang="en-US" altLang="zh-CN" sz="2000" dirty="0" smtClean="0">
                <a:solidFill>
                  <a:srgbClr val="000066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Arial" charset="0"/>
              </a:rPr>
              <a:t>      </a:t>
            </a:r>
            <a:r>
              <a:rPr lang="zh-CN" altLang="en-US" sz="2200" dirty="0" smtClean="0">
                <a:solidFill>
                  <a:srgbClr val="000066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Arial" charset="0"/>
              </a:rPr>
              <a:t>由中国华录集团、北京中发展集团、北京大学等联合投资成立，注册资金</a:t>
            </a:r>
            <a:r>
              <a:rPr lang="en-US" altLang="zh-CN" sz="2200" dirty="0" smtClean="0">
                <a:solidFill>
                  <a:srgbClr val="000066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Arial" charset="0"/>
              </a:rPr>
              <a:t>5291</a:t>
            </a:r>
            <a:r>
              <a:rPr lang="zh-CN" altLang="en-US" sz="2200" dirty="0" smtClean="0">
                <a:solidFill>
                  <a:srgbClr val="000066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Arial" charset="0"/>
              </a:rPr>
              <a:t>万元。</a:t>
            </a:r>
            <a:endParaRPr lang="zh-CN" alt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 smtClean="0"/>
              <a:t>www.boyahualu.com</a:t>
            </a:r>
            <a:endParaRPr lang="en-US" altLang="zh-CN" dirty="0"/>
          </a:p>
        </p:txBody>
      </p:sp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85728"/>
            <a:ext cx="6067425" cy="563562"/>
          </a:xfrm>
        </p:spPr>
        <p:txBody>
          <a:bodyPr/>
          <a:lstStyle/>
          <a:p>
            <a:pPr eaLnBrk="1" hangingPunct="1"/>
            <a:r>
              <a:rPr lang="zh-CN" altLang="en-US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公司简介</a:t>
            </a:r>
            <a:r>
              <a:rPr lang="en-US" altLang="zh-CN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-</a:t>
            </a:r>
            <a:r>
              <a:rPr lang="zh-CN" alt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业务方向</a:t>
            </a:r>
            <a:endParaRPr lang="en-US" altLang="zh-CN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10455466"/>
              </p:ext>
            </p:extLst>
          </p:nvPr>
        </p:nvGraphicFramePr>
        <p:xfrm>
          <a:off x="756146" y="2071688"/>
          <a:ext cx="7744944" cy="37147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87292"/>
                <a:gridCol w="3857652"/>
              </a:tblGrid>
              <a:tr h="972955">
                <a:tc>
                  <a:txBody>
                    <a:bodyPr/>
                    <a:lstStyle/>
                    <a:p>
                      <a:pPr marL="342900" indent="-342900" algn="ctr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buNone/>
                      </a:pPr>
                      <a:r>
                        <a:rPr lang="zh-CN" altLang="en-US" sz="2400" b="1" dirty="0" smtClean="0">
                          <a:solidFill>
                            <a:srgbClr val="000066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视频编解码产品线</a:t>
                      </a:r>
                      <a:endParaRPr lang="zh-CN" altLang="en-US" sz="2400" b="1" dirty="0">
                        <a:solidFill>
                          <a:srgbClr val="000066"/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marL="91439" marR="91439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zh-CN" altLang="en-US" sz="2400" b="1" kern="1200" dirty="0" smtClean="0">
                          <a:solidFill>
                            <a:srgbClr val="000066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智能监控产品线</a:t>
                      </a:r>
                      <a:endParaRPr lang="en-US" altLang="zh-CN" sz="2400" b="1" kern="1200" dirty="0" smtClean="0">
                        <a:solidFill>
                          <a:srgbClr val="000066"/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marL="91439" marR="91439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2741795">
                <a:tc>
                  <a:txBody>
                    <a:bodyPr/>
                    <a:lstStyle/>
                    <a:p>
                      <a:pPr marL="342900" marR="0" indent="-342900" algn="just" defTabSz="914400" rtl="0" eaLnBrk="0" fontAlgn="base" latinLnBrk="0" hangingPunct="0">
                        <a:lnSpc>
                          <a:spcPts val="35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>
                            <a:lumMod val="75000"/>
                          </a:schemeClr>
                        </a:buClr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zh-CN" altLang="en-US" sz="2000" b="0" dirty="0" smtClean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视频编解码算法研究</a:t>
                      </a:r>
                      <a:endParaRPr lang="en-US" altLang="zh-CN" sz="2000" b="0" dirty="0" smtClean="0">
                        <a:solidFill>
                          <a:srgbClr val="000000"/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  <a:p>
                      <a:pPr marL="342900" indent="-342900" algn="just" rtl="0" eaLnBrk="0" fontAlgn="base" hangingPunct="0">
                        <a:lnSpc>
                          <a:spcPts val="35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>
                            <a:lumMod val="75000"/>
                          </a:schemeClr>
                        </a:buClr>
                        <a:buFont typeface="Wingdings" pitchFamily="2" charset="2"/>
                        <a:buChar char="Ø"/>
                        <a:defRPr/>
                      </a:pPr>
                      <a:r>
                        <a:rPr lang="en-US" altLang="zh-CN" sz="2000" b="0" dirty="0" smtClean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AVS</a:t>
                      </a:r>
                      <a:r>
                        <a:rPr lang="zh-CN" altLang="en-US" sz="2000" b="0" dirty="0" smtClean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编解码系统研发</a:t>
                      </a:r>
                      <a:endParaRPr lang="en-US" altLang="zh-CN" sz="2000" b="0" dirty="0" smtClean="0">
                        <a:solidFill>
                          <a:srgbClr val="000000"/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  <a:p>
                      <a:pPr marL="342900" marR="0" indent="-342900" algn="just" defTabSz="914400" rtl="0" eaLnBrk="0" fontAlgn="base" latinLnBrk="0" hangingPunct="0">
                        <a:lnSpc>
                          <a:spcPts val="35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>
                            <a:lumMod val="75000"/>
                          </a:schemeClr>
                        </a:buClr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zh-CN" altLang="en-US" sz="2000" b="0" dirty="0" smtClean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核心编解码芯片</a:t>
                      </a:r>
                      <a:endParaRPr lang="en-US" altLang="zh-CN" sz="2000" b="0" dirty="0" smtClean="0">
                        <a:solidFill>
                          <a:srgbClr val="000000"/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  <a:p>
                      <a:pPr marL="342900" indent="-342900" algn="just" rtl="0" eaLnBrk="0" fontAlgn="base" hangingPunct="0">
                        <a:lnSpc>
                          <a:spcPts val="35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>
                            <a:lumMod val="75000"/>
                          </a:schemeClr>
                        </a:buClr>
                        <a:buFont typeface="Wingdings" pitchFamily="2" charset="2"/>
                        <a:buChar char="Ø"/>
                        <a:defRPr/>
                      </a:pPr>
                      <a:r>
                        <a:rPr lang="zh-CN" altLang="en-US" sz="2000" b="0" dirty="0" smtClean="0">
                          <a:solidFill>
                            <a:srgbClr val="FF0000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新媒体应用及测试技术研究</a:t>
                      </a:r>
                      <a:endParaRPr lang="zh-CN" altLang="en-US" sz="2000" b="0" dirty="0">
                        <a:solidFill>
                          <a:srgbClr val="FF0000"/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marL="91439" marR="91439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just" defTabSz="914400" rtl="0" eaLnBrk="0" fontAlgn="base" latinLnBrk="0" hangingPunct="0">
                        <a:lnSpc>
                          <a:spcPts val="35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>
                            <a:lumMod val="75000"/>
                          </a:schemeClr>
                        </a:buClr>
                        <a:buFont typeface="Wingdings" pitchFamily="2" charset="2"/>
                        <a:buChar char="Ø"/>
                        <a:defRPr/>
                      </a:pPr>
                      <a:r>
                        <a:rPr lang="zh-CN" altLang="en-US" sz="2000" b="0" kern="1200" dirty="0" smtClean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视频</a:t>
                      </a:r>
                      <a:r>
                        <a:rPr lang="en-US" altLang="zh-CN" sz="2000" b="0" kern="1200" dirty="0" smtClean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/</a:t>
                      </a:r>
                      <a:r>
                        <a:rPr lang="zh-CN" altLang="en-US" sz="2000" b="0" kern="1200" dirty="0" smtClean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图像的智能分析产品</a:t>
                      </a:r>
                      <a:endParaRPr lang="en-US" altLang="zh-CN" sz="2000" b="0" kern="1200" dirty="0" smtClean="0">
                        <a:solidFill>
                          <a:srgbClr val="000000"/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  <a:p>
                      <a:pPr marL="342900" indent="-342900" algn="just" defTabSz="914400" rtl="0" eaLnBrk="0" fontAlgn="base" latinLnBrk="0" hangingPunct="0">
                        <a:lnSpc>
                          <a:spcPts val="35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>
                            <a:lumMod val="75000"/>
                          </a:schemeClr>
                        </a:buClr>
                        <a:buFont typeface="Wingdings" pitchFamily="2" charset="2"/>
                        <a:buChar char="Ø"/>
                        <a:defRPr/>
                      </a:pPr>
                      <a:r>
                        <a:rPr lang="zh-CN" altLang="en-US" sz="2000" b="0" kern="1200" dirty="0" smtClean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基于</a:t>
                      </a:r>
                      <a:r>
                        <a:rPr lang="en-US" altLang="zh-CN" sz="2000" b="0" kern="1200" dirty="0" smtClean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AVS</a:t>
                      </a:r>
                      <a:r>
                        <a:rPr lang="zh-CN" altLang="en-US" sz="2000" b="0" kern="1200" dirty="0" smtClean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标准的安防监控芯片</a:t>
                      </a:r>
                      <a:endParaRPr lang="en-US" altLang="zh-CN" sz="2000" b="0" kern="1200" dirty="0" smtClean="0">
                        <a:solidFill>
                          <a:srgbClr val="000000"/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marL="91439" marR="91439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页脚占位符 3"/>
          <p:cNvSpPr>
            <a:spLocks noGrp="1"/>
          </p:cNvSpPr>
          <p:nvPr>
            <p:ph type="ftr" sz="quarter" idx="10"/>
          </p:nvPr>
        </p:nvSpPr>
        <p:spPr>
          <a:xfrm>
            <a:off x="5940152" y="6453336"/>
            <a:ext cx="2895600" cy="320675"/>
          </a:xfrm>
        </p:spPr>
        <p:txBody>
          <a:bodyPr/>
          <a:lstStyle/>
          <a:p>
            <a:pPr>
              <a:defRPr/>
            </a:pPr>
            <a:r>
              <a:rPr lang="en-US" altLang="zh-CN" dirty="0"/>
              <a:t>www.boyahualu.com</a:t>
            </a: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04813"/>
            <a:ext cx="6067425" cy="563562"/>
          </a:xfrm>
        </p:spPr>
        <p:txBody>
          <a:bodyPr/>
          <a:lstStyle/>
          <a:p>
            <a:pPr eaLnBrk="1" hangingPunct="1"/>
            <a:r>
              <a:rPr lang="zh-CN" altLang="en-US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目录</a:t>
            </a:r>
            <a:r>
              <a:rPr lang="zh-CN" altLang="en-US" sz="3400" dirty="0" smtClean="0">
                <a:latin typeface="微软雅黑" pitchFamily="34" charset="-122"/>
                <a:ea typeface="微软雅黑" pitchFamily="34" charset="-122"/>
              </a:rPr>
              <a:t> </a:t>
            </a:r>
            <a:endParaRPr lang="en-US" altLang="zh-CN" sz="3400" dirty="0" smtClean="0"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143108" y="3671894"/>
            <a:ext cx="4724400" cy="685800"/>
            <a:chOff x="1296" y="1824"/>
            <a:chExt cx="2976" cy="432"/>
          </a:xfrm>
        </p:grpSpPr>
        <p:sp>
          <p:nvSpPr>
            <p:cNvPr id="141316" name="AutoShape 4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accent2"/>
                </a:gs>
                <a:gs pos="50000">
                  <a:schemeClr val="accent2">
                    <a:gamma/>
                    <a:tint val="21176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 w="12700" algn="ctr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a typeface="宋体" charset="-122"/>
              </a:endParaRPr>
            </a:p>
          </p:txBody>
        </p:sp>
        <p:sp>
          <p:nvSpPr>
            <p:cNvPr id="15382" name="AutoShape 5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chemeClr val="accent2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15383" name="Text Box 6"/>
            <p:cNvSpPr txBox="1">
              <a:spLocks noChangeArrowheads="1"/>
            </p:cNvSpPr>
            <p:nvPr/>
          </p:nvSpPr>
          <p:spPr bwMode="gray">
            <a:xfrm>
              <a:off x="1806" y="1903"/>
              <a:ext cx="2160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zh-CN" altLang="en-US" sz="2400" b="1" dirty="0" smtClean="0">
                  <a:solidFill>
                    <a:srgbClr val="000000"/>
                  </a:solidFill>
                  <a:ea typeface="宋体" pitchFamily="2" charset="-122"/>
                </a:rPr>
                <a:t>视频编解码产品线</a:t>
              </a:r>
              <a:endParaRPr lang="en-US" altLang="zh-CN" sz="2400" b="1" dirty="0">
                <a:solidFill>
                  <a:srgbClr val="000000"/>
                </a:solidFill>
                <a:ea typeface="宋体" pitchFamily="2" charset="-122"/>
              </a:endParaRPr>
            </a:p>
          </p:txBody>
        </p:sp>
        <p:sp>
          <p:nvSpPr>
            <p:cNvPr id="15384" name="Text Box 7"/>
            <p:cNvSpPr txBox="1">
              <a:spLocks noChangeArrowheads="1"/>
            </p:cNvSpPr>
            <p:nvPr/>
          </p:nvSpPr>
          <p:spPr bwMode="gray">
            <a:xfrm>
              <a:off x="1393" y="1886"/>
              <a:ext cx="224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zh-CN" sz="2400" dirty="0" smtClean="0">
                  <a:solidFill>
                    <a:schemeClr val="bg1"/>
                  </a:solidFill>
                  <a:ea typeface="宋体" pitchFamily="2" charset="-122"/>
                </a:rPr>
                <a:t>2</a:t>
              </a:r>
              <a:endParaRPr lang="en-US" altLang="zh-CN" sz="2400" dirty="0">
                <a:solidFill>
                  <a:schemeClr val="bg1"/>
                </a:solidFill>
                <a:ea typeface="宋体" pitchFamily="2" charset="-122"/>
              </a:endParaRPr>
            </a:p>
          </p:txBody>
        </p:sp>
      </p:grp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2133616" y="2500306"/>
            <a:ext cx="4724400" cy="685800"/>
            <a:chOff x="1296" y="1824"/>
            <a:chExt cx="2976" cy="432"/>
          </a:xfrm>
        </p:grpSpPr>
        <p:sp>
          <p:nvSpPr>
            <p:cNvPr id="26" name="AutoShape 14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hlink"/>
                </a:gs>
                <a:gs pos="50000">
                  <a:schemeClr val="hlink">
                    <a:gamma/>
                    <a:tint val="21176"/>
                    <a:invGamma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 w="12700" algn="ctr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a typeface="宋体" charset="-122"/>
              </a:endParaRPr>
            </a:p>
          </p:txBody>
        </p:sp>
        <p:sp>
          <p:nvSpPr>
            <p:cNvPr id="27" name="AutoShape 15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chemeClr val="hlink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28" name="Text Box 16"/>
            <p:cNvSpPr txBox="1">
              <a:spLocks noChangeArrowheads="1"/>
            </p:cNvSpPr>
            <p:nvPr/>
          </p:nvSpPr>
          <p:spPr bwMode="gray">
            <a:xfrm>
              <a:off x="1815" y="1909"/>
              <a:ext cx="2160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zh-CN" altLang="en-US" sz="2400" b="1" dirty="0" smtClean="0">
                  <a:solidFill>
                    <a:srgbClr val="000000"/>
                  </a:solidFill>
                  <a:ea typeface="宋体" pitchFamily="2" charset="-122"/>
                </a:rPr>
                <a:t>公司简介</a:t>
              </a:r>
              <a:endParaRPr lang="en-US" altLang="zh-CN" sz="2400" b="1" dirty="0">
                <a:solidFill>
                  <a:srgbClr val="000000"/>
                </a:solidFill>
                <a:ea typeface="宋体" pitchFamily="2" charset="-122"/>
              </a:endParaRPr>
            </a:p>
          </p:txBody>
        </p:sp>
        <p:sp>
          <p:nvSpPr>
            <p:cNvPr id="29" name="Text Box 17"/>
            <p:cNvSpPr txBox="1">
              <a:spLocks noChangeArrowheads="1"/>
            </p:cNvSpPr>
            <p:nvPr/>
          </p:nvSpPr>
          <p:spPr bwMode="gray">
            <a:xfrm>
              <a:off x="1393" y="1886"/>
              <a:ext cx="224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zh-CN" sz="2400" dirty="0" smtClean="0">
                  <a:solidFill>
                    <a:schemeClr val="bg1"/>
                  </a:solidFill>
                  <a:ea typeface="宋体" pitchFamily="2" charset="-122"/>
                </a:rPr>
                <a:t>1</a:t>
              </a:r>
              <a:endParaRPr lang="en-US" altLang="zh-CN" sz="2400" dirty="0">
                <a:solidFill>
                  <a:schemeClr val="bg1"/>
                </a:solidFill>
                <a:ea typeface="宋体" pitchFamily="2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4825" y="365125"/>
            <a:ext cx="6067425" cy="563563"/>
          </a:xfrm>
        </p:spPr>
        <p:txBody>
          <a:bodyPr/>
          <a:lstStyle/>
          <a:p>
            <a:pPr>
              <a:defRPr/>
            </a:pPr>
            <a:r>
              <a:rPr lang="zh-CN" altLang="en-US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编解码业务介绍</a:t>
            </a:r>
          </a:p>
        </p:txBody>
      </p:sp>
      <p:sp>
        <p:nvSpPr>
          <p:cNvPr id="15363" name="内容占位符 1"/>
          <p:cNvSpPr>
            <a:spLocks noGrp="1"/>
          </p:cNvSpPr>
          <p:nvPr>
            <p:ph idx="1"/>
          </p:nvPr>
        </p:nvSpPr>
        <p:spPr>
          <a:xfrm>
            <a:off x="142844" y="1285860"/>
            <a:ext cx="8391525" cy="1000132"/>
          </a:xfrm>
        </p:spPr>
        <p:txBody>
          <a:bodyPr/>
          <a:lstStyle/>
          <a:p>
            <a:pPr algn="just">
              <a:lnSpc>
                <a:spcPts val="3500"/>
              </a:lnSpc>
              <a:buClr>
                <a:schemeClr val="tx2">
                  <a:lumMod val="75000"/>
                </a:schemeClr>
              </a:buClr>
              <a:buNone/>
              <a:defRPr/>
            </a:pPr>
            <a:r>
              <a:rPr lang="en-US" altLang="zh-CN" sz="2000" b="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    </a:t>
            </a:r>
            <a:r>
              <a:rPr lang="zh-CN" altLang="zh-CN" sz="2000" b="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针对数字音视频编解码与系统技术，展开视频编解码算法研究、核心编解码芯片开发、编解码系统搭建、新媒体应用及测试技术的研究</a:t>
            </a:r>
            <a:r>
              <a:rPr lang="zh-CN" altLang="en-US" sz="2000" b="0" dirty="0" smtClean="0">
                <a:solidFill>
                  <a:srgbClr val="000066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Arial" charset="0"/>
              </a:rPr>
              <a:t>。</a:t>
            </a:r>
            <a:endParaRPr lang="en-US" altLang="zh-CN" sz="2000" b="0" dirty="0" smtClean="0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  <a:p>
            <a:pPr marL="0" lvl="1" indent="0">
              <a:buSzPct val="80000"/>
              <a:buFont typeface="Tw Cen MT Condensed" pitchFamily="34" charset="0"/>
              <a:buNone/>
              <a:defRPr/>
            </a:pPr>
            <a:endParaRPr lang="en-US" altLang="zh-CN" dirty="0" smtClean="0">
              <a:ea typeface="宋体" pitchFamily="2" charset="-122"/>
            </a:endParaRPr>
          </a:p>
        </p:txBody>
      </p:sp>
      <p:sp>
        <p:nvSpPr>
          <p:cNvPr id="7" name="页脚占位符 3"/>
          <p:cNvSpPr>
            <a:spLocks noGrp="1"/>
          </p:cNvSpPr>
          <p:nvPr>
            <p:ph type="ftr" sz="quarter" idx="10"/>
          </p:nvPr>
        </p:nvSpPr>
        <p:spPr>
          <a:xfrm>
            <a:off x="5940152" y="6450012"/>
            <a:ext cx="2895600" cy="320675"/>
          </a:xfrm>
        </p:spPr>
        <p:txBody>
          <a:bodyPr/>
          <a:lstStyle/>
          <a:p>
            <a:pPr>
              <a:defRPr/>
            </a:pPr>
            <a:r>
              <a:rPr lang="en-US" altLang="zh-CN" dirty="0" smtClean="0"/>
              <a:t>www.boyahualu.com</a:t>
            </a:r>
            <a:endParaRPr lang="en-US" altLang="zh-CN" dirty="0"/>
          </a:p>
        </p:txBody>
      </p:sp>
      <p:sp>
        <p:nvSpPr>
          <p:cNvPr id="5" name="Freeform 7"/>
          <p:cNvSpPr>
            <a:spLocks/>
          </p:cNvSpPr>
          <p:nvPr/>
        </p:nvSpPr>
        <p:spPr bwMode="auto">
          <a:xfrm>
            <a:off x="642910" y="2559774"/>
            <a:ext cx="6786610" cy="3440994"/>
          </a:xfrm>
          <a:custGeom>
            <a:avLst/>
            <a:gdLst/>
            <a:ahLst/>
            <a:cxnLst>
              <a:cxn ang="0">
                <a:pos x="0" y="455"/>
              </a:cxn>
              <a:cxn ang="0">
                <a:pos x="117" y="455"/>
              </a:cxn>
              <a:cxn ang="0">
                <a:pos x="117" y="378"/>
              </a:cxn>
              <a:cxn ang="0">
                <a:pos x="117" y="337"/>
              </a:cxn>
              <a:cxn ang="0">
                <a:pos x="158" y="337"/>
              </a:cxn>
              <a:cxn ang="0">
                <a:pos x="235" y="337"/>
              </a:cxn>
              <a:cxn ang="0">
                <a:pos x="235" y="260"/>
              </a:cxn>
              <a:cxn ang="0">
                <a:pos x="235" y="219"/>
              </a:cxn>
              <a:cxn ang="0">
                <a:pos x="276" y="219"/>
              </a:cxn>
              <a:cxn ang="0">
                <a:pos x="353" y="219"/>
              </a:cxn>
              <a:cxn ang="0">
                <a:pos x="353" y="142"/>
              </a:cxn>
              <a:cxn ang="0">
                <a:pos x="353" y="101"/>
              </a:cxn>
              <a:cxn ang="0">
                <a:pos x="394" y="101"/>
              </a:cxn>
              <a:cxn ang="0">
                <a:pos x="495" y="101"/>
              </a:cxn>
              <a:cxn ang="0">
                <a:pos x="568" y="29"/>
              </a:cxn>
              <a:cxn ang="0">
                <a:pos x="560" y="21"/>
              </a:cxn>
              <a:cxn ang="0">
                <a:pos x="593" y="10"/>
              </a:cxn>
              <a:cxn ang="0">
                <a:pos x="625" y="0"/>
              </a:cxn>
              <a:cxn ang="0">
                <a:pos x="615" y="32"/>
              </a:cxn>
              <a:cxn ang="0">
                <a:pos x="604" y="65"/>
              </a:cxn>
              <a:cxn ang="0">
                <a:pos x="596" y="57"/>
              </a:cxn>
              <a:cxn ang="0">
                <a:pos x="512" y="142"/>
              </a:cxn>
              <a:cxn ang="0">
                <a:pos x="512" y="142"/>
              </a:cxn>
              <a:cxn ang="0">
                <a:pos x="394" y="142"/>
              </a:cxn>
              <a:cxn ang="0">
                <a:pos x="394" y="219"/>
              </a:cxn>
              <a:cxn ang="0">
                <a:pos x="394" y="260"/>
              </a:cxn>
              <a:cxn ang="0">
                <a:pos x="353" y="260"/>
              </a:cxn>
              <a:cxn ang="0">
                <a:pos x="276" y="260"/>
              </a:cxn>
              <a:cxn ang="0">
                <a:pos x="276" y="337"/>
              </a:cxn>
              <a:cxn ang="0">
                <a:pos x="276" y="378"/>
              </a:cxn>
              <a:cxn ang="0">
                <a:pos x="235" y="378"/>
              </a:cxn>
              <a:cxn ang="0">
                <a:pos x="158" y="378"/>
              </a:cxn>
              <a:cxn ang="0">
                <a:pos x="158" y="455"/>
              </a:cxn>
              <a:cxn ang="0">
                <a:pos x="158" y="495"/>
              </a:cxn>
              <a:cxn ang="0">
                <a:pos x="117" y="495"/>
              </a:cxn>
              <a:cxn ang="0">
                <a:pos x="0" y="495"/>
              </a:cxn>
              <a:cxn ang="0">
                <a:pos x="0" y="455"/>
              </a:cxn>
            </a:cxnLst>
            <a:rect l="0" t="0" r="r" b="b"/>
            <a:pathLst>
              <a:path w="625" h="495">
                <a:moveTo>
                  <a:pt x="0" y="455"/>
                </a:moveTo>
                <a:lnTo>
                  <a:pt x="117" y="455"/>
                </a:lnTo>
                <a:lnTo>
                  <a:pt x="117" y="378"/>
                </a:lnTo>
                <a:lnTo>
                  <a:pt x="117" y="337"/>
                </a:lnTo>
                <a:lnTo>
                  <a:pt x="158" y="337"/>
                </a:lnTo>
                <a:lnTo>
                  <a:pt x="235" y="337"/>
                </a:lnTo>
                <a:lnTo>
                  <a:pt x="235" y="260"/>
                </a:lnTo>
                <a:lnTo>
                  <a:pt x="235" y="219"/>
                </a:lnTo>
                <a:lnTo>
                  <a:pt x="276" y="219"/>
                </a:lnTo>
                <a:lnTo>
                  <a:pt x="353" y="219"/>
                </a:lnTo>
                <a:lnTo>
                  <a:pt x="353" y="142"/>
                </a:lnTo>
                <a:lnTo>
                  <a:pt x="353" y="101"/>
                </a:lnTo>
                <a:lnTo>
                  <a:pt x="394" y="101"/>
                </a:lnTo>
                <a:lnTo>
                  <a:pt x="495" y="101"/>
                </a:lnTo>
                <a:lnTo>
                  <a:pt x="568" y="29"/>
                </a:lnTo>
                <a:lnTo>
                  <a:pt x="560" y="21"/>
                </a:lnTo>
                <a:lnTo>
                  <a:pt x="593" y="10"/>
                </a:lnTo>
                <a:lnTo>
                  <a:pt x="625" y="0"/>
                </a:lnTo>
                <a:lnTo>
                  <a:pt x="615" y="32"/>
                </a:lnTo>
                <a:lnTo>
                  <a:pt x="604" y="65"/>
                </a:lnTo>
                <a:lnTo>
                  <a:pt x="596" y="57"/>
                </a:lnTo>
                <a:lnTo>
                  <a:pt x="512" y="142"/>
                </a:lnTo>
                <a:lnTo>
                  <a:pt x="512" y="142"/>
                </a:lnTo>
                <a:lnTo>
                  <a:pt x="394" y="142"/>
                </a:lnTo>
                <a:lnTo>
                  <a:pt x="394" y="219"/>
                </a:lnTo>
                <a:lnTo>
                  <a:pt x="394" y="260"/>
                </a:lnTo>
                <a:lnTo>
                  <a:pt x="353" y="260"/>
                </a:lnTo>
                <a:lnTo>
                  <a:pt x="276" y="260"/>
                </a:lnTo>
                <a:lnTo>
                  <a:pt x="276" y="337"/>
                </a:lnTo>
                <a:lnTo>
                  <a:pt x="276" y="378"/>
                </a:lnTo>
                <a:lnTo>
                  <a:pt x="235" y="378"/>
                </a:lnTo>
                <a:lnTo>
                  <a:pt x="158" y="378"/>
                </a:lnTo>
                <a:lnTo>
                  <a:pt x="158" y="455"/>
                </a:lnTo>
                <a:lnTo>
                  <a:pt x="158" y="495"/>
                </a:lnTo>
                <a:lnTo>
                  <a:pt x="117" y="495"/>
                </a:lnTo>
                <a:lnTo>
                  <a:pt x="0" y="495"/>
                </a:lnTo>
                <a:lnTo>
                  <a:pt x="0" y="455"/>
                </a:lnTo>
              </a:path>
            </a:pathLst>
          </a:custGeom>
          <a:solidFill>
            <a:srgbClr val="B70909"/>
          </a:solidFill>
          <a:ln w="12700"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2357422" y="5143512"/>
            <a:ext cx="5929354" cy="5411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3500"/>
              </a:lnSpc>
              <a:buClr>
                <a:schemeClr val="tx2">
                  <a:lumMod val="75000"/>
                </a:schemeClr>
              </a:buClr>
              <a:buFont typeface="Wingdings" pitchFamily="2" charset="2"/>
              <a:buChar char="Ø"/>
              <a:defRPr/>
            </a:pPr>
            <a:r>
              <a:rPr lang="en-US" altLang="zh-CN" sz="1600" b="1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2012</a:t>
            </a:r>
            <a:r>
              <a:rPr lang="zh-CN" altLang="zh-CN" sz="1600" b="1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年</a:t>
            </a:r>
            <a:r>
              <a:rPr lang="en-US" altLang="zh-CN" sz="1600" b="1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5</a:t>
            </a:r>
            <a:r>
              <a:rPr lang="zh-CN" altLang="zh-CN" sz="1600" b="1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月</a:t>
            </a:r>
            <a:r>
              <a:rPr lang="en-US" altLang="zh-CN" sz="16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, </a:t>
            </a:r>
            <a:r>
              <a:rPr lang="zh-CN" altLang="en-US" sz="16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推出</a:t>
            </a:r>
            <a:r>
              <a:rPr lang="zh-CN" altLang="zh-CN" sz="16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第一款</a:t>
            </a:r>
            <a:r>
              <a:rPr lang="en-US" altLang="zh-CN" sz="16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AVS</a:t>
            </a:r>
            <a:r>
              <a:rPr lang="zh-CN" altLang="zh-CN" sz="16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高清编码芯片</a:t>
            </a:r>
            <a:r>
              <a:rPr lang="en-US" altLang="zh-CN" sz="16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EnAVS1001</a:t>
            </a:r>
          </a:p>
        </p:txBody>
      </p:sp>
      <p:sp>
        <p:nvSpPr>
          <p:cNvPr id="9" name="矩形 8"/>
          <p:cNvSpPr/>
          <p:nvPr/>
        </p:nvSpPr>
        <p:spPr>
          <a:xfrm>
            <a:off x="3643306" y="4316586"/>
            <a:ext cx="5357818" cy="5411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3500"/>
              </a:lnSpc>
              <a:buClr>
                <a:schemeClr val="tx2">
                  <a:lumMod val="75000"/>
                </a:schemeClr>
              </a:buClr>
              <a:buFont typeface="Wingdings" pitchFamily="2" charset="2"/>
              <a:buChar char="Ø"/>
              <a:defRPr/>
            </a:pPr>
            <a:r>
              <a:rPr lang="en-US" altLang="zh-CN" sz="1600" b="1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2012</a:t>
            </a:r>
            <a:r>
              <a:rPr lang="zh-CN" altLang="en-US" sz="1600" b="1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年</a:t>
            </a:r>
            <a:r>
              <a:rPr lang="en-US" altLang="zh-CN" sz="16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, </a:t>
            </a:r>
            <a:r>
              <a:rPr lang="zh-CN" altLang="en-US" sz="16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陆续推出</a:t>
            </a:r>
            <a:r>
              <a:rPr lang="en-US" altLang="zh-CN" sz="16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AVS+</a:t>
            </a:r>
            <a:r>
              <a:rPr lang="zh-CN" altLang="en-US" sz="16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标清、高清等多款实时编转码器</a:t>
            </a:r>
            <a:endParaRPr lang="en-US" altLang="zh-CN" sz="1600" dirty="0" smtClean="0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857752" y="3522681"/>
            <a:ext cx="3856056" cy="5411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ts val="3500"/>
              </a:lnSpc>
              <a:buClr>
                <a:schemeClr val="tx2">
                  <a:lumMod val="75000"/>
                </a:schemeClr>
              </a:buClr>
              <a:buFont typeface="Wingdings" pitchFamily="2" charset="2"/>
              <a:buChar char="Ø"/>
              <a:defRPr/>
            </a:pPr>
            <a:r>
              <a:rPr lang="en-US" altLang="zh-CN" sz="1600" b="1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2014</a:t>
            </a:r>
            <a:r>
              <a:rPr lang="zh-CN" altLang="en-US" sz="1600" b="1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年</a:t>
            </a:r>
            <a:r>
              <a:rPr lang="en-US" altLang="zh-CN" sz="1600" b="1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4</a:t>
            </a:r>
            <a:r>
              <a:rPr lang="zh-CN" altLang="en-US" sz="1600" b="1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月</a:t>
            </a:r>
            <a:r>
              <a:rPr lang="en-US" altLang="zh-CN" sz="16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, </a:t>
            </a:r>
            <a:r>
              <a:rPr lang="zh-CN" altLang="en-US" sz="16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新一代</a:t>
            </a:r>
            <a:r>
              <a:rPr lang="en-US" altLang="zh-CN" sz="16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AVS+</a:t>
            </a:r>
            <a:r>
              <a:rPr lang="zh-CN" altLang="en-US" sz="16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高清编码芯片</a:t>
            </a:r>
            <a:endParaRPr lang="en-US" altLang="zh-CN" sz="1600" dirty="0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42910" y="5888222"/>
            <a:ext cx="6786610" cy="5411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3500"/>
              </a:lnSpc>
              <a:buClr>
                <a:schemeClr val="tx2">
                  <a:lumMod val="75000"/>
                </a:schemeClr>
              </a:buClr>
              <a:buFont typeface="Wingdings" pitchFamily="2" charset="2"/>
              <a:buChar char="Ø"/>
              <a:defRPr/>
            </a:pPr>
            <a:r>
              <a:rPr lang="en-US" altLang="zh-CN" sz="1600" b="1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2011</a:t>
            </a:r>
            <a:r>
              <a:rPr lang="zh-CN" altLang="en-US" sz="1600" b="1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年</a:t>
            </a:r>
            <a:r>
              <a:rPr lang="en-US" altLang="zh-CN" sz="16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, </a:t>
            </a:r>
            <a:r>
              <a:rPr lang="zh-CN" altLang="en-US" sz="16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陆续推出</a:t>
            </a:r>
            <a:r>
              <a:rPr lang="en-US" altLang="zh-CN" sz="16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AVS</a:t>
            </a:r>
            <a:r>
              <a:rPr lang="zh-CN" altLang="zh-CN" sz="16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标清、高清、</a:t>
            </a:r>
            <a:r>
              <a:rPr lang="en-US" altLang="zh-CN" sz="16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3D</a:t>
            </a:r>
            <a:r>
              <a:rPr lang="zh-CN" altLang="zh-CN" sz="16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多款实时编转码器</a:t>
            </a:r>
            <a:endParaRPr lang="en-US" altLang="zh-CN" sz="1600" dirty="0" smtClean="0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 cstate="print"/>
          <a:srcRect l="12305" t="62813" r="80078" b="27812"/>
          <a:stretch>
            <a:fillRect/>
          </a:stretch>
        </p:blipFill>
        <p:spPr bwMode="auto">
          <a:xfrm>
            <a:off x="642911" y="4643446"/>
            <a:ext cx="1046328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图片 16" descr="20140409101148134013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00562" y="2198700"/>
            <a:ext cx="1000132" cy="1015986"/>
          </a:xfrm>
          <a:prstGeom prst="rect">
            <a:avLst/>
          </a:prstGeom>
        </p:spPr>
      </p:pic>
      <p:pic>
        <p:nvPicPr>
          <p:cNvPr id="18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3204204"/>
            <a:ext cx="1080120" cy="584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图片 3" descr="芯片副本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79712" y="3789040"/>
            <a:ext cx="978647" cy="9717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CN" altLang="en-US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编解码产品线</a:t>
            </a:r>
            <a:endParaRPr lang="zh-CN" altLang="en-US" sz="3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页脚占位符 3"/>
          <p:cNvSpPr>
            <a:spLocks noGrp="1"/>
          </p:cNvSpPr>
          <p:nvPr>
            <p:ph type="ftr" sz="quarter" idx="10"/>
          </p:nvPr>
        </p:nvSpPr>
        <p:spPr>
          <a:xfrm>
            <a:off x="5940152" y="6450012"/>
            <a:ext cx="2895600" cy="320675"/>
          </a:xfrm>
        </p:spPr>
        <p:txBody>
          <a:bodyPr/>
          <a:lstStyle/>
          <a:p>
            <a:pPr>
              <a:defRPr/>
            </a:pPr>
            <a:r>
              <a:rPr lang="en-US" altLang="zh-CN" dirty="0" smtClean="0"/>
              <a:t>www.boyahualu.com</a:t>
            </a:r>
            <a:endParaRPr lang="en-US" altLang="zh-CN" dirty="0"/>
          </a:p>
        </p:txBody>
      </p:sp>
      <p:sp>
        <p:nvSpPr>
          <p:cNvPr id="5" name="圆角矩形 4"/>
          <p:cNvSpPr/>
          <p:nvPr/>
        </p:nvSpPr>
        <p:spPr>
          <a:xfrm>
            <a:off x="683568" y="2843816"/>
            <a:ext cx="3528392" cy="172819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382588">
              <a:lnSpc>
                <a:spcPct val="120000"/>
              </a:lnSpc>
              <a:spcBef>
                <a:spcPts val="700"/>
              </a:spcBef>
              <a:buClr>
                <a:srgbClr val="008080"/>
              </a:buClr>
              <a:buSzPct val="100000"/>
            </a:pPr>
            <a:r>
              <a:rPr lang="en-US" altLang="zh-CN" sz="2400" dirty="0" smtClean="0">
                <a:solidFill>
                  <a:srgbClr val="000066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Arial" charset="0"/>
              </a:rPr>
              <a:t>AVS</a:t>
            </a:r>
            <a:r>
              <a:rPr lang="zh-CN" altLang="en-US" sz="2400" dirty="0" smtClean="0">
                <a:solidFill>
                  <a:srgbClr val="000066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Arial" charset="0"/>
              </a:rPr>
              <a:t>编码库</a:t>
            </a:r>
            <a:endParaRPr lang="en-US" altLang="zh-CN" sz="2400" dirty="0" smtClean="0">
              <a:solidFill>
                <a:srgbClr val="000066"/>
              </a:solidFill>
              <a:latin typeface="Times New Roman" pitchFamily="18" charset="0"/>
              <a:ea typeface="微软雅黑" pitchFamily="34" charset="-122"/>
              <a:cs typeface="Times New Roman" pitchFamily="18" charset="0"/>
              <a:sym typeface="Arial" charset="0"/>
            </a:endParaRPr>
          </a:p>
          <a:p>
            <a:pPr algn="just">
              <a:lnSpc>
                <a:spcPts val="3500"/>
              </a:lnSpc>
              <a:buClr>
                <a:schemeClr val="tx2">
                  <a:lumMod val="75000"/>
                </a:schemeClr>
              </a:buClr>
              <a:buSzPts val="2000"/>
              <a:buFont typeface="Wingdings" pitchFamily="2" charset="2"/>
              <a:buChar char="Ø"/>
              <a:defRPr/>
            </a:pPr>
            <a:r>
              <a:rPr lang="en-US" altLang="zh-CN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AVS+</a:t>
            </a:r>
            <a:r>
              <a:rPr lang="zh-CN" altLang="en-US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高清、标清编码库</a:t>
            </a:r>
            <a:endParaRPr lang="en-US" altLang="zh-CN" dirty="0" smtClean="0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  <a:p>
            <a:pPr algn="just">
              <a:lnSpc>
                <a:spcPts val="3500"/>
              </a:lnSpc>
              <a:buClr>
                <a:schemeClr val="tx2">
                  <a:lumMod val="75000"/>
                </a:schemeClr>
              </a:buClr>
              <a:buSzPts val="2000"/>
              <a:buFont typeface="Wingdings" pitchFamily="2" charset="2"/>
              <a:buChar char="Ø"/>
              <a:defRPr/>
            </a:pPr>
            <a:r>
              <a:rPr lang="en-US" altLang="zh-CN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AVS+4K</a:t>
            </a:r>
            <a:r>
              <a:rPr lang="zh-CN" altLang="en-US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超高清编解码系统</a:t>
            </a:r>
            <a:endParaRPr lang="en-US" altLang="zh-CN" dirty="0" smtClean="0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  <a:p>
            <a:pPr algn="just">
              <a:lnSpc>
                <a:spcPts val="3500"/>
              </a:lnSpc>
              <a:buClr>
                <a:schemeClr val="tx2">
                  <a:lumMod val="75000"/>
                </a:schemeClr>
              </a:buClr>
              <a:buSzPts val="2000"/>
              <a:buFont typeface="Wingdings" pitchFamily="2" charset="2"/>
              <a:buChar char="Ø"/>
              <a:defRPr/>
            </a:pPr>
            <a:r>
              <a:rPr lang="en-US" altLang="zh-CN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AVS2</a:t>
            </a:r>
            <a:r>
              <a:rPr lang="zh-CN" altLang="en-US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编解码系统（开发中）</a:t>
            </a:r>
            <a:endParaRPr lang="en-US" altLang="zh-CN" dirty="0" smtClean="0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683568" y="4702344"/>
            <a:ext cx="3528392" cy="158417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382588">
              <a:lnSpc>
                <a:spcPct val="120000"/>
              </a:lnSpc>
              <a:spcBef>
                <a:spcPts val="700"/>
              </a:spcBef>
              <a:buClr>
                <a:srgbClr val="008080"/>
              </a:buClr>
              <a:buSzPct val="100000"/>
            </a:pPr>
            <a:r>
              <a:rPr lang="zh-CN" altLang="en-US" sz="2400" dirty="0" smtClean="0">
                <a:solidFill>
                  <a:srgbClr val="000066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Arial" charset="0"/>
              </a:rPr>
              <a:t>专业编码芯片</a:t>
            </a:r>
            <a:endParaRPr lang="en-US" altLang="zh-CN" sz="2400" dirty="0" smtClean="0">
              <a:solidFill>
                <a:srgbClr val="000066"/>
              </a:solidFill>
              <a:latin typeface="Times New Roman" pitchFamily="18" charset="0"/>
              <a:ea typeface="微软雅黑" pitchFamily="34" charset="-122"/>
              <a:cs typeface="Times New Roman" pitchFamily="18" charset="0"/>
              <a:sym typeface="Arial" charset="0"/>
            </a:endParaRPr>
          </a:p>
          <a:p>
            <a:pPr algn="just">
              <a:lnSpc>
                <a:spcPts val="3500"/>
              </a:lnSpc>
              <a:buClr>
                <a:schemeClr val="tx2">
                  <a:lumMod val="75000"/>
                </a:schemeClr>
              </a:buClr>
              <a:buSzPts val="2000"/>
              <a:buFont typeface="Wingdings" pitchFamily="2" charset="2"/>
              <a:buChar char="Ø"/>
              <a:defRPr/>
            </a:pPr>
            <a:r>
              <a:rPr lang="en-US" altLang="zh-CN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AVS</a:t>
            </a:r>
            <a:r>
              <a:rPr lang="zh-CN" altLang="en-US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编码芯片</a:t>
            </a:r>
            <a:r>
              <a:rPr lang="en-US" altLang="zh-CN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BH1100</a:t>
            </a:r>
            <a:endParaRPr lang="en-US" altLang="zh-CN" dirty="0" smtClean="0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  <a:p>
            <a:pPr algn="just">
              <a:lnSpc>
                <a:spcPts val="3500"/>
              </a:lnSpc>
              <a:buClr>
                <a:schemeClr val="tx2">
                  <a:lumMod val="75000"/>
                </a:schemeClr>
              </a:buClr>
              <a:buSzPts val="2000"/>
              <a:buFont typeface="Wingdings" pitchFamily="2" charset="2"/>
              <a:buChar char="Ø"/>
              <a:defRPr/>
            </a:pPr>
            <a:r>
              <a:rPr lang="en-US" altLang="zh-CN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AVS+</a:t>
            </a:r>
            <a:r>
              <a:rPr lang="zh-CN" altLang="en-US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编码芯片</a:t>
            </a:r>
            <a:r>
              <a:rPr lang="en-US" altLang="zh-CN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BH1200</a:t>
            </a:r>
            <a:endParaRPr lang="en-US" altLang="zh-CN" dirty="0" smtClean="0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4" name="下箭头 13"/>
          <p:cNvSpPr/>
          <p:nvPr/>
        </p:nvSpPr>
        <p:spPr>
          <a:xfrm rot="16200000">
            <a:off x="4716016" y="5062385"/>
            <a:ext cx="504056" cy="792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5652120" y="3118168"/>
            <a:ext cx="2448272" cy="10801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dirty="0" smtClean="0"/>
              <a:t>可支持其原有</a:t>
            </a:r>
            <a:r>
              <a:rPr lang="en-US" altLang="zh-CN" dirty="0" smtClean="0"/>
              <a:t>H.264/ MEPG2</a:t>
            </a:r>
            <a:r>
              <a:rPr lang="zh-CN" altLang="en-US" dirty="0" smtClean="0"/>
              <a:t>编码系统供应商的平滑升级</a:t>
            </a:r>
            <a:endParaRPr lang="zh-CN" altLang="en-US" dirty="0"/>
          </a:p>
        </p:txBody>
      </p:sp>
      <p:sp>
        <p:nvSpPr>
          <p:cNvPr id="18" name="矩形 17"/>
          <p:cNvSpPr/>
          <p:nvPr/>
        </p:nvSpPr>
        <p:spPr>
          <a:xfrm>
            <a:off x="5652120" y="4846930"/>
            <a:ext cx="2448272" cy="136815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dirty="0" smtClean="0"/>
              <a:t>向头端系统设备商提供芯片板卡级参考设计</a:t>
            </a:r>
            <a:endParaRPr lang="zh-CN" altLang="en-US" dirty="0"/>
          </a:p>
        </p:txBody>
      </p:sp>
      <p:sp>
        <p:nvSpPr>
          <p:cNvPr id="10" name="矩形 9"/>
          <p:cNvSpPr/>
          <p:nvPr/>
        </p:nvSpPr>
        <p:spPr>
          <a:xfrm>
            <a:off x="5652120" y="1571612"/>
            <a:ext cx="2448272" cy="10801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dirty="0" smtClean="0"/>
              <a:t>可支持</a:t>
            </a:r>
            <a:r>
              <a:rPr lang="en-US" altLang="zh-CN" dirty="0" smtClean="0"/>
              <a:t>AVS+</a:t>
            </a:r>
            <a:r>
              <a:rPr lang="zh-CN" altLang="en-US" dirty="0" smtClean="0"/>
              <a:t>转码器市场的需求</a:t>
            </a:r>
            <a:endParaRPr lang="zh-CN" altLang="en-US" dirty="0"/>
          </a:p>
        </p:txBody>
      </p:sp>
      <p:sp>
        <p:nvSpPr>
          <p:cNvPr id="19" name="圆角矩形 18"/>
          <p:cNvSpPr/>
          <p:nvPr/>
        </p:nvSpPr>
        <p:spPr>
          <a:xfrm>
            <a:off x="683568" y="1491054"/>
            <a:ext cx="3528392" cy="115212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382588">
              <a:lnSpc>
                <a:spcPct val="120000"/>
              </a:lnSpc>
              <a:spcBef>
                <a:spcPts val="700"/>
              </a:spcBef>
              <a:buClr>
                <a:srgbClr val="008080"/>
              </a:buClr>
              <a:buSzPct val="100000"/>
            </a:pPr>
            <a:r>
              <a:rPr lang="en-US" altLang="zh-CN" sz="2400" dirty="0" smtClean="0">
                <a:solidFill>
                  <a:srgbClr val="000066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Arial" charset="0"/>
              </a:rPr>
              <a:t>AVS</a:t>
            </a:r>
            <a:r>
              <a:rPr lang="zh-CN" altLang="en-US" sz="2400" dirty="0" smtClean="0">
                <a:solidFill>
                  <a:srgbClr val="000066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Arial" charset="0"/>
              </a:rPr>
              <a:t>解码库</a:t>
            </a:r>
            <a:endParaRPr lang="en-US" altLang="zh-CN" sz="2400" dirty="0" smtClean="0">
              <a:solidFill>
                <a:srgbClr val="000066"/>
              </a:solidFill>
              <a:latin typeface="Times New Roman" pitchFamily="18" charset="0"/>
              <a:ea typeface="微软雅黑" pitchFamily="34" charset="-122"/>
              <a:cs typeface="Times New Roman" pitchFamily="18" charset="0"/>
              <a:sym typeface="Arial" charset="0"/>
            </a:endParaRPr>
          </a:p>
          <a:p>
            <a:pPr algn="just">
              <a:lnSpc>
                <a:spcPts val="3500"/>
              </a:lnSpc>
              <a:buClr>
                <a:schemeClr val="tx2">
                  <a:lumMod val="75000"/>
                </a:schemeClr>
              </a:buClr>
              <a:buSzPts val="2000"/>
              <a:buFont typeface="Wingdings" pitchFamily="2" charset="2"/>
              <a:buChar char="Ø"/>
              <a:defRPr/>
            </a:pPr>
            <a:r>
              <a:rPr lang="en-US" altLang="zh-CN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AVS+</a:t>
            </a:r>
            <a:r>
              <a:rPr lang="zh-CN" altLang="en-US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解码库</a:t>
            </a:r>
            <a:endParaRPr lang="en-US" altLang="zh-CN" dirty="0" smtClean="0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0" name="下箭头 19"/>
          <p:cNvSpPr/>
          <p:nvPr/>
        </p:nvSpPr>
        <p:spPr>
          <a:xfrm rot="16200000">
            <a:off x="4716016" y="1678008"/>
            <a:ext cx="504056" cy="792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下箭头 20"/>
          <p:cNvSpPr/>
          <p:nvPr/>
        </p:nvSpPr>
        <p:spPr>
          <a:xfrm rot="16200000">
            <a:off x="4716016" y="3262184"/>
            <a:ext cx="504056" cy="792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AVS+ </a:t>
            </a:r>
            <a:r>
              <a:rPr lang="zh-CN" altLang="en-US" dirty="0" smtClean="0"/>
              <a:t>编解码库介绍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8313" y="1268760"/>
            <a:ext cx="8229600" cy="5183906"/>
          </a:xfrm>
        </p:spPr>
        <p:txBody>
          <a:bodyPr/>
          <a:lstStyle/>
          <a:p>
            <a:r>
              <a:rPr lang="en-US" altLang="zh-CN" dirty="0" smtClean="0"/>
              <a:t>AVS+</a:t>
            </a:r>
            <a:r>
              <a:rPr lang="zh-CN" altLang="en-US" dirty="0" smtClean="0"/>
              <a:t>高清解码库</a:t>
            </a:r>
            <a:endParaRPr lang="en-US" altLang="zh-CN" dirty="0" smtClean="0"/>
          </a:p>
          <a:p>
            <a:pPr marL="342900" lvl="2" indent="107950" algn="just">
              <a:lnSpc>
                <a:spcPct val="150000"/>
              </a:lnSpc>
              <a:buClr>
                <a:schemeClr val="tx2">
                  <a:lumMod val="75000"/>
                </a:schemeClr>
              </a:buClr>
              <a:buSzPts val="2000"/>
              <a:buFont typeface="Wingdings" pitchFamily="2" charset="2"/>
              <a:buChar char="Ø"/>
              <a:defRPr/>
            </a:pPr>
            <a:r>
              <a:rPr lang="zh-CN" altLang="en-US" sz="1800" kern="12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完全支持</a:t>
            </a:r>
            <a:r>
              <a:rPr lang="en-US" altLang="zh-CN" sz="1800" kern="12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AVS-P2/AVS+</a:t>
            </a:r>
            <a:r>
              <a:rPr lang="zh-CN" altLang="en-US" sz="1800" kern="12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标准的所有特性</a:t>
            </a:r>
            <a:endParaRPr lang="en-US" altLang="zh-CN" sz="1800" kern="1200" dirty="0" smtClean="0">
              <a:solidFill>
                <a:srgbClr val="000000"/>
              </a:solidFill>
              <a:latin typeface="微软雅黑" pitchFamily="34" charset="-122"/>
              <a:ea typeface="微软雅黑" pitchFamily="34" charset="-122"/>
              <a:cs typeface="+mn-cs"/>
            </a:endParaRPr>
          </a:p>
          <a:p>
            <a:pPr marL="342900" lvl="2" indent="107950" algn="just">
              <a:lnSpc>
                <a:spcPct val="150000"/>
              </a:lnSpc>
              <a:buClr>
                <a:schemeClr val="tx2">
                  <a:lumMod val="75000"/>
                </a:schemeClr>
              </a:buClr>
              <a:buSzPts val="2000"/>
              <a:buFont typeface="Wingdings" pitchFamily="2" charset="2"/>
              <a:buChar char="Ø"/>
              <a:defRPr/>
            </a:pPr>
            <a:r>
              <a:rPr lang="zh-CN" altLang="en-US" sz="1800" kern="12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双线程架构</a:t>
            </a:r>
            <a:endParaRPr lang="en-US" altLang="zh-CN" sz="1800" kern="1200" dirty="0" smtClean="0">
              <a:solidFill>
                <a:srgbClr val="000000"/>
              </a:solidFill>
              <a:latin typeface="微软雅黑" pitchFamily="34" charset="-122"/>
              <a:ea typeface="微软雅黑" pitchFamily="34" charset="-122"/>
              <a:cs typeface="+mn-cs"/>
            </a:endParaRPr>
          </a:p>
          <a:p>
            <a:pPr marL="342900" lvl="2" indent="107950" algn="just">
              <a:lnSpc>
                <a:spcPct val="150000"/>
              </a:lnSpc>
              <a:buClr>
                <a:schemeClr val="tx2">
                  <a:lumMod val="75000"/>
                </a:schemeClr>
              </a:buClr>
              <a:buSzPts val="2000"/>
              <a:buFont typeface="Wingdings" pitchFamily="2" charset="2"/>
              <a:buChar char="Ø"/>
              <a:defRPr/>
            </a:pPr>
            <a:r>
              <a:rPr lang="zh-CN" altLang="en-US" sz="1800" kern="12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有噪信道下完全达到产品级的鲁棒性</a:t>
            </a:r>
            <a:endParaRPr lang="en-US" altLang="zh-CN" sz="1800" kern="1200" dirty="0" smtClean="0">
              <a:solidFill>
                <a:srgbClr val="000000"/>
              </a:solidFill>
              <a:latin typeface="微软雅黑" pitchFamily="34" charset="-122"/>
              <a:ea typeface="微软雅黑" pitchFamily="34" charset="-122"/>
              <a:cs typeface="+mn-cs"/>
            </a:endParaRPr>
          </a:p>
          <a:p>
            <a:pPr marL="342900" lvl="2" indent="107950" algn="just">
              <a:lnSpc>
                <a:spcPct val="150000"/>
              </a:lnSpc>
              <a:buClr>
                <a:schemeClr val="tx2">
                  <a:lumMod val="75000"/>
                </a:schemeClr>
              </a:buClr>
              <a:buSzPts val="2000"/>
              <a:buFont typeface="Wingdings" pitchFamily="2" charset="2"/>
              <a:buChar char="Ø"/>
              <a:defRPr/>
            </a:pPr>
            <a:r>
              <a:rPr lang="zh-CN" altLang="en-US" sz="1800" kern="12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提供</a:t>
            </a:r>
            <a:r>
              <a:rPr lang="en-US" altLang="zh-CN" sz="1800" kern="12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FFMPEG</a:t>
            </a:r>
            <a:r>
              <a:rPr lang="zh-CN" altLang="en-US" sz="1800" kern="12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标准和私有</a:t>
            </a:r>
            <a:r>
              <a:rPr lang="en-US" altLang="zh-CN" sz="1800" kern="12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API</a:t>
            </a:r>
            <a:r>
              <a:rPr lang="zh-CN" altLang="en-US" sz="1800" kern="12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两套接口，保证快速集成</a:t>
            </a:r>
            <a:endParaRPr lang="en-US" altLang="zh-CN" sz="1800" kern="1200" dirty="0" smtClean="0">
              <a:solidFill>
                <a:srgbClr val="000000"/>
              </a:solidFill>
              <a:latin typeface="微软雅黑" pitchFamily="34" charset="-122"/>
              <a:ea typeface="微软雅黑" pitchFamily="34" charset="-122"/>
              <a:cs typeface="+mn-cs"/>
            </a:endParaRPr>
          </a:p>
          <a:p>
            <a:r>
              <a:rPr lang="en-US" altLang="zh-CN" dirty="0" smtClean="0"/>
              <a:t>AVS+</a:t>
            </a:r>
            <a:r>
              <a:rPr lang="zh-CN" altLang="en-US" dirty="0" smtClean="0"/>
              <a:t>高清、标清编码库</a:t>
            </a:r>
            <a:endParaRPr lang="en-US" altLang="zh-CN" dirty="0" smtClean="0"/>
          </a:p>
          <a:p>
            <a:pPr marL="342900" lvl="2" indent="107950" algn="just">
              <a:lnSpc>
                <a:spcPct val="150000"/>
              </a:lnSpc>
              <a:buClr>
                <a:schemeClr val="tx2">
                  <a:lumMod val="75000"/>
                </a:schemeClr>
              </a:buClr>
              <a:buSzPts val="2000"/>
              <a:buFont typeface="Wingdings" pitchFamily="2" charset="2"/>
              <a:buChar char="Ø"/>
              <a:defRPr/>
            </a:pPr>
            <a:r>
              <a:rPr lang="zh-CN" altLang="en-US" sz="1800" kern="12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支持</a:t>
            </a:r>
            <a:r>
              <a:rPr lang="en-US" altLang="zh-CN" sz="1800" kern="12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AVS-P2/AVS+</a:t>
            </a:r>
            <a:r>
              <a:rPr lang="zh-CN" altLang="en-US" sz="1800" kern="12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标准</a:t>
            </a:r>
            <a:endParaRPr lang="en-US" altLang="zh-CN" sz="1800" kern="1200" dirty="0" smtClean="0">
              <a:solidFill>
                <a:srgbClr val="000000"/>
              </a:solidFill>
              <a:latin typeface="微软雅黑" pitchFamily="34" charset="-122"/>
              <a:ea typeface="微软雅黑" pitchFamily="34" charset="-122"/>
              <a:cs typeface="+mn-cs"/>
            </a:endParaRPr>
          </a:p>
          <a:p>
            <a:pPr marL="342900" lvl="2" indent="107950" algn="just">
              <a:lnSpc>
                <a:spcPct val="150000"/>
              </a:lnSpc>
              <a:buClr>
                <a:schemeClr val="tx2">
                  <a:lumMod val="75000"/>
                </a:schemeClr>
              </a:buClr>
              <a:buSzPts val="2000"/>
              <a:buFont typeface="Wingdings" pitchFamily="2" charset="2"/>
              <a:buChar char="Ø"/>
              <a:defRPr/>
            </a:pPr>
            <a:r>
              <a:rPr lang="zh-CN" altLang="en-US" sz="1800" kern="12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在双</a:t>
            </a:r>
            <a:r>
              <a:rPr lang="en-US" altLang="zh-CN" sz="1800" kern="12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5650 CPU</a:t>
            </a:r>
            <a:r>
              <a:rPr lang="zh-CN" altLang="en-US" sz="1800" kern="12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下支持双路高清编码、八路标清编码</a:t>
            </a:r>
            <a:endParaRPr lang="en-US" altLang="zh-CN" sz="1800" kern="1200" dirty="0" smtClean="0">
              <a:solidFill>
                <a:srgbClr val="000000"/>
              </a:solidFill>
              <a:latin typeface="微软雅黑" pitchFamily="34" charset="-122"/>
              <a:ea typeface="微软雅黑" pitchFamily="34" charset="-122"/>
              <a:cs typeface="+mn-cs"/>
            </a:endParaRPr>
          </a:p>
          <a:p>
            <a:pPr marL="342900" lvl="2" indent="107950" algn="just">
              <a:lnSpc>
                <a:spcPct val="150000"/>
              </a:lnSpc>
              <a:buClr>
                <a:schemeClr val="tx2">
                  <a:lumMod val="75000"/>
                </a:schemeClr>
              </a:buClr>
              <a:buSzPts val="2000"/>
              <a:buFont typeface="Wingdings" pitchFamily="2" charset="2"/>
              <a:buChar char="Ø"/>
              <a:defRPr/>
            </a:pPr>
            <a:r>
              <a:rPr lang="zh-CN" altLang="en-US" sz="1800" kern="12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支持高效编码特性：</a:t>
            </a:r>
            <a:r>
              <a:rPr lang="en-US" altLang="zh-CN" sz="1800" kern="1200" dirty="0" err="1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MBTree</a:t>
            </a:r>
            <a:r>
              <a:rPr lang="zh-CN" altLang="en-US" sz="1800" kern="12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、</a:t>
            </a:r>
            <a:r>
              <a:rPr lang="en-US" altLang="zh-CN" sz="1800" kern="12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AQ</a:t>
            </a:r>
            <a:r>
              <a:rPr lang="zh-CN" altLang="en-US" sz="1800" kern="12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、</a:t>
            </a:r>
            <a:r>
              <a:rPr lang="en-US" altLang="zh-CN" sz="1800" kern="12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Adaptive B</a:t>
            </a:r>
            <a:r>
              <a:rPr lang="zh-CN" altLang="en-US" sz="1800" kern="12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帧等</a:t>
            </a:r>
            <a:endParaRPr lang="en-US" altLang="zh-CN" sz="1800" kern="1200" dirty="0" smtClean="0">
              <a:solidFill>
                <a:srgbClr val="000000"/>
              </a:solidFill>
              <a:latin typeface="微软雅黑" pitchFamily="34" charset="-122"/>
              <a:ea typeface="微软雅黑" pitchFamily="34" charset="-122"/>
              <a:cs typeface="+mn-cs"/>
            </a:endParaRPr>
          </a:p>
          <a:p>
            <a:pPr marL="342900" lvl="2" indent="107950" algn="just">
              <a:lnSpc>
                <a:spcPct val="150000"/>
              </a:lnSpc>
              <a:buClr>
                <a:schemeClr val="tx2">
                  <a:lumMod val="75000"/>
                </a:schemeClr>
              </a:buClr>
              <a:buSzPts val="2000"/>
              <a:buFont typeface="Wingdings" pitchFamily="2" charset="2"/>
              <a:buChar char="Ø"/>
              <a:defRPr/>
            </a:pPr>
            <a:r>
              <a:rPr lang="zh-CN" altLang="en-US" sz="1800" kern="12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高效的线程池技术支持多核架构</a:t>
            </a:r>
            <a:endParaRPr lang="en-US" altLang="zh-CN" sz="1800" kern="1200" dirty="0" smtClean="0">
              <a:solidFill>
                <a:srgbClr val="000000"/>
              </a:solidFill>
              <a:latin typeface="微软雅黑" pitchFamily="34" charset="-122"/>
              <a:ea typeface="微软雅黑" pitchFamily="34" charset="-122"/>
              <a:cs typeface="+mn-cs"/>
            </a:endParaRPr>
          </a:p>
          <a:p>
            <a:pPr marL="342900" lvl="2" indent="107950" algn="just">
              <a:lnSpc>
                <a:spcPct val="150000"/>
              </a:lnSpc>
              <a:buClr>
                <a:schemeClr val="tx2">
                  <a:lumMod val="75000"/>
                </a:schemeClr>
              </a:buClr>
              <a:buSzPts val="2000"/>
              <a:buFont typeface="Wingdings" pitchFamily="2" charset="2"/>
              <a:buChar char="Ø"/>
              <a:defRPr/>
            </a:pPr>
            <a:r>
              <a:rPr lang="zh-CN" altLang="en-US" sz="1800" kern="12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完全兼容</a:t>
            </a:r>
            <a:r>
              <a:rPr lang="en-US" altLang="zh-CN" sz="1800" kern="12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X264</a:t>
            </a:r>
            <a:r>
              <a:rPr lang="zh-CN" altLang="en-US" sz="1800" kern="12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的接口函数，使得集成简单快速</a:t>
            </a:r>
            <a:endParaRPr lang="en-US" altLang="zh-CN" sz="1800" kern="1200" dirty="0" smtClean="0">
              <a:solidFill>
                <a:srgbClr val="000000"/>
              </a:solidFill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/>
              <a:t>www.boyahualu.com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3850" y="333375"/>
            <a:ext cx="6067425" cy="563563"/>
          </a:xfrm>
        </p:spPr>
        <p:txBody>
          <a:bodyPr/>
          <a:lstStyle/>
          <a:p>
            <a:pPr>
              <a:defRPr/>
            </a:pPr>
            <a:r>
              <a:rPr lang="zh-CN" altLang="en-US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编码芯片</a:t>
            </a:r>
            <a:r>
              <a:rPr lang="en-US" altLang="zh-CN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-</a:t>
            </a:r>
            <a:r>
              <a:rPr lang="en-US" altLang="zh-CN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AVS</a:t>
            </a:r>
            <a:r>
              <a:rPr lang="zh-CN" alt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编码芯片</a:t>
            </a:r>
            <a:r>
              <a:rPr lang="en-US" altLang="zh-CN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BH1100</a:t>
            </a:r>
            <a:endParaRPr lang="zh-CN" altLang="en-U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6387" name="内容占位符 1"/>
          <p:cNvSpPr>
            <a:spLocks noGrp="1"/>
          </p:cNvSpPr>
          <p:nvPr>
            <p:ph idx="1"/>
          </p:nvPr>
        </p:nvSpPr>
        <p:spPr>
          <a:xfrm>
            <a:off x="468000" y="1342800"/>
            <a:ext cx="8926513" cy="4605338"/>
          </a:xfrm>
        </p:spPr>
        <p:txBody>
          <a:bodyPr/>
          <a:lstStyle/>
          <a:p>
            <a:pPr marL="0" lvl="1" indent="0">
              <a:lnSpc>
                <a:spcPct val="150000"/>
              </a:lnSpc>
              <a:buSzPct val="80000"/>
              <a:buFont typeface="Tw Cen MT Condensed" pitchFamily="34" charset="0"/>
              <a:buNone/>
            </a:pPr>
            <a:r>
              <a:rPr lang="en-US" altLang="zh-CN" sz="2200" dirty="0" smtClean="0">
                <a:solidFill>
                  <a:srgbClr val="000066"/>
                </a:solidFill>
                <a:latin typeface="微软雅黑" pitchFamily="34" charset="-122"/>
                <a:ea typeface="微软雅黑" pitchFamily="34" charset="-122"/>
              </a:rPr>
              <a:t>AVS</a:t>
            </a:r>
            <a:r>
              <a:rPr lang="zh-CN" altLang="en-US" sz="2200" dirty="0" smtClean="0">
                <a:solidFill>
                  <a:srgbClr val="000066"/>
                </a:solidFill>
                <a:latin typeface="微软雅黑" pitchFamily="34" charset="-122"/>
                <a:ea typeface="微软雅黑" pitchFamily="34" charset="-122"/>
              </a:rPr>
              <a:t>编码芯片</a:t>
            </a:r>
            <a:r>
              <a:rPr lang="en-US" altLang="zh-CN" sz="2200" dirty="0" smtClean="0">
                <a:solidFill>
                  <a:srgbClr val="000066"/>
                </a:solidFill>
                <a:latin typeface="微软雅黑" pitchFamily="34" charset="-122"/>
                <a:ea typeface="微软雅黑" pitchFamily="34" charset="-122"/>
              </a:rPr>
              <a:t>BH1100</a:t>
            </a:r>
            <a:r>
              <a:rPr lang="zh-CN" altLang="en-US" sz="2200" dirty="0" smtClean="0">
                <a:solidFill>
                  <a:srgbClr val="000066"/>
                </a:solidFill>
                <a:latin typeface="微软雅黑" pitchFamily="34" charset="-122"/>
                <a:ea typeface="微软雅黑" pitchFamily="34" charset="-122"/>
              </a:rPr>
              <a:t>是</a:t>
            </a:r>
            <a:r>
              <a:rPr lang="zh-CN" altLang="en-US" sz="26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国内第一颗</a:t>
            </a:r>
            <a:r>
              <a:rPr lang="en-US" altLang="zh-CN" sz="2200" dirty="0" smtClean="0">
                <a:solidFill>
                  <a:srgbClr val="000066"/>
                </a:solidFill>
                <a:latin typeface="微软雅黑" pitchFamily="34" charset="-122"/>
                <a:ea typeface="微软雅黑" pitchFamily="34" charset="-122"/>
              </a:rPr>
              <a:t>AVS</a:t>
            </a:r>
            <a:r>
              <a:rPr lang="zh-CN" altLang="en-US" sz="2200" dirty="0" smtClean="0">
                <a:solidFill>
                  <a:srgbClr val="000066"/>
                </a:solidFill>
                <a:latin typeface="微软雅黑" pitchFamily="34" charset="-122"/>
                <a:ea typeface="微软雅黑" pitchFamily="34" charset="-122"/>
              </a:rPr>
              <a:t>专业编码芯片</a:t>
            </a:r>
            <a:endParaRPr lang="en-US" altLang="zh-CN" sz="2200" dirty="0" smtClean="0">
              <a:solidFill>
                <a:srgbClr val="000066"/>
              </a:solidFill>
              <a:latin typeface="微软雅黑" pitchFamily="34" charset="-122"/>
              <a:ea typeface="微软雅黑" pitchFamily="34" charset="-122"/>
            </a:endParaRPr>
          </a:p>
          <a:p>
            <a:pPr marL="0" lvl="1" indent="0">
              <a:lnSpc>
                <a:spcPct val="150000"/>
              </a:lnSpc>
              <a:buSzPct val="80000"/>
              <a:buFont typeface="Tw Cen MT Condensed" pitchFamily="34" charset="0"/>
              <a:buNone/>
            </a:pPr>
            <a:endParaRPr lang="en-US" altLang="zh-CN" sz="1000" dirty="0" smtClean="0">
              <a:solidFill>
                <a:srgbClr val="000066"/>
              </a:solidFill>
              <a:latin typeface="微软雅黑" pitchFamily="34" charset="-122"/>
              <a:ea typeface="微软雅黑" pitchFamily="34" charset="-122"/>
            </a:endParaRPr>
          </a:p>
          <a:p>
            <a:pPr marL="342900" lvl="2" indent="-342900" algn="just">
              <a:lnSpc>
                <a:spcPct val="150000"/>
              </a:lnSpc>
              <a:buClr>
                <a:schemeClr val="tx2">
                  <a:lumMod val="75000"/>
                </a:schemeClr>
              </a:buClr>
              <a:buSzPts val="2000"/>
              <a:buFont typeface="Wingdings" pitchFamily="2" charset="2"/>
              <a:buChar char="Ø"/>
              <a:defRPr/>
            </a:pPr>
            <a:r>
              <a:rPr lang="zh-CN" altLang="en-US" sz="18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支持</a:t>
            </a:r>
            <a:r>
              <a:rPr lang="en-US" altLang="zh-CN" sz="18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AVS</a:t>
            </a:r>
            <a:r>
              <a:rPr lang="zh-CN" altLang="en-US" sz="18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视频标准基准档次</a:t>
            </a:r>
            <a:r>
              <a:rPr lang="en-US" altLang="zh-CN" sz="18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6.0</a:t>
            </a:r>
            <a:r>
              <a:rPr lang="zh-CN" altLang="en-US" sz="18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级别的高清实时编码</a:t>
            </a:r>
          </a:p>
          <a:p>
            <a:pPr marL="342900" lvl="2" indent="-342900" algn="just">
              <a:lnSpc>
                <a:spcPct val="150000"/>
              </a:lnSpc>
              <a:buClr>
                <a:schemeClr val="tx2">
                  <a:lumMod val="75000"/>
                </a:schemeClr>
              </a:buClr>
              <a:buSzPts val="2000"/>
              <a:buFont typeface="Wingdings" pitchFamily="2" charset="2"/>
              <a:buChar char="Ø"/>
              <a:defRPr/>
            </a:pPr>
            <a:r>
              <a:rPr lang="zh-CN" altLang="en-US" sz="18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支持</a:t>
            </a:r>
            <a:r>
              <a:rPr lang="en-US" altLang="zh-CN" sz="18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1</a:t>
            </a:r>
            <a:r>
              <a:rPr lang="zh-CN" altLang="en-US" sz="18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路</a:t>
            </a:r>
            <a:r>
              <a:rPr lang="en-US" altLang="zh-CN" sz="18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1080P@30 </a:t>
            </a:r>
            <a:r>
              <a:rPr lang="zh-CN" altLang="en-US" sz="18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高清或</a:t>
            </a:r>
            <a:r>
              <a:rPr lang="en-US" altLang="zh-CN" sz="18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4</a:t>
            </a:r>
            <a:r>
              <a:rPr lang="zh-CN" altLang="en-US" sz="18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路标清视频实时编码处理</a:t>
            </a:r>
          </a:p>
          <a:p>
            <a:pPr marL="342900" lvl="2" indent="-342900" algn="just">
              <a:lnSpc>
                <a:spcPct val="150000"/>
              </a:lnSpc>
              <a:buClr>
                <a:schemeClr val="tx2">
                  <a:lumMod val="75000"/>
                </a:schemeClr>
              </a:buClr>
              <a:buSzPts val="2000"/>
              <a:buFont typeface="Wingdings" pitchFamily="2" charset="2"/>
              <a:buChar char="Ø"/>
              <a:defRPr/>
            </a:pPr>
            <a:r>
              <a:rPr lang="zh-CN" altLang="en-US" sz="18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支持帧编码模式和场编码模式</a:t>
            </a:r>
          </a:p>
          <a:p>
            <a:pPr marL="342900" lvl="2" indent="-342900" algn="just">
              <a:lnSpc>
                <a:spcPct val="150000"/>
              </a:lnSpc>
              <a:buClr>
                <a:schemeClr val="tx2">
                  <a:lumMod val="75000"/>
                </a:schemeClr>
              </a:buClr>
              <a:buSzPts val="2000"/>
              <a:buFont typeface="Wingdings" pitchFamily="2" charset="2"/>
              <a:buChar char="Ø"/>
              <a:defRPr/>
            </a:pPr>
            <a:r>
              <a:rPr lang="zh-CN" altLang="en-US" sz="18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支持音视频同步采集</a:t>
            </a:r>
            <a:endParaRPr lang="zh-CN" altLang="en-US" sz="1800" dirty="0">
              <a:solidFill>
                <a:srgbClr val="000000"/>
              </a:solidFill>
              <a:latin typeface="微软雅黑" pitchFamily="34" charset="-122"/>
              <a:ea typeface="微软雅黑" pitchFamily="34" charset="-122"/>
              <a:cs typeface="+mn-cs"/>
            </a:endParaRPr>
          </a:p>
          <a:p>
            <a:pPr marL="342900" lvl="2" indent="-342900" algn="just">
              <a:lnSpc>
                <a:spcPct val="150000"/>
              </a:lnSpc>
              <a:buClr>
                <a:schemeClr val="tx2">
                  <a:lumMod val="75000"/>
                </a:schemeClr>
              </a:buClr>
              <a:buSzPts val="2000"/>
              <a:buFont typeface="Wingdings" pitchFamily="2" charset="2"/>
              <a:buChar char="Ø"/>
              <a:defRPr/>
            </a:pPr>
            <a:r>
              <a:rPr lang="zh-CN" altLang="en-US" sz="18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支持</a:t>
            </a:r>
            <a:r>
              <a:rPr lang="en-US" altLang="zh-CN" sz="18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CBR, VBR</a:t>
            </a:r>
            <a:r>
              <a:rPr lang="zh-CN" altLang="en-US" sz="18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码率控制方式</a:t>
            </a:r>
          </a:p>
          <a:p>
            <a:pPr marL="342900" lvl="2" indent="-342900" algn="just">
              <a:lnSpc>
                <a:spcPct val="150000"/>
              </a:lnSpc>
              <a:buClr>
                <a:schemeClr val="tx2">
                  <a:lumMod val="75000"/>
                </a:schemeClr>
              </a:buClr>
              <a:buSzPts val="2000"/>
              <a:buFont typeface="Wingdings" pitchFamily="2" charset="2"/>
              <a:buChar char="Ø"/>
              <a:defRPr/>
            </a:pPr>
            <a:r>
              <a:rPr lang="zh-CN" altLang="en-US" sz="18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支持所有可变分块尺寸和</a:t>
            </a:r>
            <a:r>
              <a:rPr lang="en-US" altLang="zh-CN" sz="18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1/4</a:t>
            </a:r>
            <a:r>
              <a:rPr lang="zh-CN" altLang="en-US" sz="18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像素运动估计</a:t>
            </a:r>
          </a:p>
          <a:p>
            <a:pPr marL="342900" lvl="2" indent="-342900" algn="just">
              <a:lnSpc>
                <a:spcPct val="150000"/>
              </a:lnSpc>
              <a:buClr>
                <a:schemeClr val="tx2">
                  <a:lumMod val="75000"/>
                </a:schemeClr>
              </a:buClr>
              <a:buSzPts val="2000"/>
              <a:buFont typeface="Wingdings" pitchFamily="2" charset="2"/>
              <a:buChar char="Ø"/>
              <a:defRPr/>
            </a:pPr>
            <a:r>
              <a:rPr lang="zh-CN" altLang="en-US" sz="18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支持场景变换检测，去噪等预处理算法</a:t>
            </a:r>
          </a:p>
          <a:p>
            <a:pPr marL="342900" lvl="2" indent="-342900" algn="just">
              <a:lnSpc>
                <a:spcPct val="150000"/>
              </a:lnSpc>
              <a:buClr>
                <a:schemeClr val="tx2">
                  <a:lumMod val="75000"/>
                </a:schemeClr>
              </a:buClr>
              <a:buSzPts val="2000"/>
              <a:buFont typeface="Wingdings" pitchFamily="2" charset="2"/>
              <a:buChar char="Ø"/>
              <a:defRPr/>
            </a:pPr>
            <a:r>
              <a:rPr lang="zh-CN" altLang="en-US" sz="18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支持灵活可配的</a:t>
            </a:r>
            <a:r>
              <a:rPr lang="en-US" altLang="zh-CN" sz="18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GOP</a:t>
            </a:r>
            <a:r>
              <a:rPr lang="zh-CN" altLang="en-US" sz="18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格式</a:t>
            </a:r>
            <a:endParaRPr lang="en-US" altLang="zh-CN" sz="1800" dirty="0">
              <a:solidFill>
                <a:srgbClr val="000000"/>
              </a:solidFill>
              <a:latin typeface="微软雅黑" pitchFamily="34" charset="-122"/>
              <a:ea typeface="微软雅黑" pitchFamily="34" charset="-122"/>
              <a:cs typeface="+mn-cs"/>
            </a:endParaRPr>
          </a:p>
          <a:p>
            <a:pPr marL="0" lvl="1" indent="0">
              <a:buSzPct val="80000"/>
              <a:buFont typeface="Tw Cen MT Condensed" pitchFamily="34" charset="0"/>
              <a:buNone/>
            </a:pPr>
            <a:endParaRPr lang="en-US" altLang="zh-CN" dirty="0" smtClean="0">
              <a:ea typeface="宋体" pitchFamily="2" charset="-122"/>
            </a:endParaRPr>
          </a:p>
          <a:p>
            <a:pPr marL="0" lvl="1" indent="0">
              <a:buSzPct val="80000"/>
              <a:buFont typeface="Tw Cen MT Condensed" pitchFamily="34" charset="0"/>
              <a:buNone/>
            </a:pPr>
            <a:endParaRPr lang="en-US" altLang="zh-CN" dirty="0" smtClean="0">
              <a:ea typeface="宋体" pitchFamily="2" charset="-122"/>
            </a:endParaRPr>
          </a:p>
          <a:p>
            <a:pPr marL="0" lvl="1" indent="0">
              <a:buSzPct val="80000"/>
              <a:buFont typeface="Tw Cen MT Condensed" pitchFamily="34" charset="0"/>
              <a:buNone/>
            </a:pPr>
            <a:endParaRPr lang="en-US" altLang="zh-CN" dirty="0" smtClean="0">
              <a:ea typeface="宋体" pitchFamily="2" charset="-122"/>
            </a:endParaRPr>
          </a:p>
        </p:txBody>
      </p:sp>
      <p:pic>
        <p:nvPicPr>
          <p:cNvPr id="6" name="图片 3" descr="芯片副本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5206" y="2643182"/>
            <a:ext cx="1196206" cy="11877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图片 7" descr="AVS嵌入式编码器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34015" y="4508500"/>
            <a:ext cx="3221038" cy="14398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391" name="TextBox 8"/>
          <p:cNvSpPr txBox="1">
            <a:spLocks noChangeArrowheads="1"/>
          </p:cNvSpPr>
          <p:nvPr/>
        </p:nvSpPr>
        <p:spPr bwMode="auto">
          <a:xfrm>
            <a:off x="5643570" y="5929313"/>
            <a:ext cx="321471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1400" b="1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基于</a:t>
            </a:r>
            <a:r>
              <a:rPr lang="en-US" altLang="zh-CN" sz="1400" b="1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BH1100</a:t>
            </a:r>
            <a:r>
              <a:rPr lang="zh-CN" altLang="en-US" sz="1400" b="1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的</a:t>
            </a:r>
            <a:r>
              <a:rPr lang="en-US" altLang="zh-CN" sz="1400" b="1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AVS</a:t>
            </a:r>
            <a:r>
              <a:rPr lang="zh-CN" altLang="en-US" sz="1400" b="1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嵌入式编码器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78755">
            <a:off x="6970599" y="3850519"/>
            <a:ext cx="792488" cy="704092"/>
          </a:xfrm>
          <a:prstGeom prst="rect">
            <a:avLst/>
          </a:prstGeom>
        </p:spPr>
      </p:pic>
      <p:sp>
        <p:nvSpPr>
          <p:cNvPr id="12" name="页脚占位符 3"/>
          <p:cNvSpPr>
            <a:spLocks noGrp="1"/>
          </p:cNvSpPr>
          <p:nvPr>
            <p:ph type="ftr" sz="quarter" idx="10"/>
          </p:nvPr>
        </p:nvSpPr>
        <p:spPr>
          <a:xfrm>
            <a:off x="5940152" y="6450012"/>
            <a:ext cx="2895600" cy="320675"/>
          </a:xfrm>
        </p:spPr>
        <p:txBody>
          <a:bodyPr/>
          <a:lstStyle/>
          <a:p>
            <a:pPr>
              <a:defRPr/>
            </a:pPr>
            <a:r>
              <a:rPr lang="en-US" altLang="zh-CN" dirty="0" smtClean="0"/>
              <a:t>www.boyahualu.com</a:t>
            </a:r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43TGp_happy_light_v2_e">
  <a:themeElements>
    <a:clrScheme name="143TGp_happy_light_v2_e 1">
      <a:dk1>
        <a:srgbClr val="000066"/>
      </a:dk1>
      <a:lt1>
        <a:srgbClr val="FFFFFF"/>
      </a:lt1>
      <a:dk2>
        <a:srgbClr val="1D7ACF"/>
      </a:dk2>
      <a:lt2>
        <a:srgbClr val="C0C0C0"/>
      </a:lt2>
      <a:accent1>
        <a:srgbClr val="189E8E"/>
      </a:accent1>
      <a:accent2>
        <a:srgbClr val="E0BB20"/>
      </a:accent2>
      <a:accent3>
        <a:srgbClr val="FFFFFF"/>
      </a:accent3>
      <a:accent4>
        <a:srgbClr val="000056"/>
      </a:accent4>
      <a:accent5>
        <a:srgbClr val="ABCCC6"/>
      </a:accent5>
      <a:accent6>
        <a:srgbClr val="CBA91C"/>
      </a:accent6>
      <a:hlink>
        <a:srgbClr val="5AA5DE"/>
      </a:hlink>
      <a:folHlink>
        <a:srgbClr val="9885A3"/>
      </a:folHlink>
    </a:clrScheme>
    <a:fontScheme name="143TGp_happy_light_v2_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43TGp_happy_light_v2_e 1">
        <a:dk1>
          <a:srgbClr val="000066"/>
        </a:dk1>
        <a:lt1>
          <a:srgbClr val="FFFFFF"/>
        </a:lt1>
        <a:dk2>
          <a:srgbClr val="1D7ACF"/>
        </a:dk2>
        <a:lt2>
          <a:srgbClr val="C0C0C0"/>
        </a:lt2>
        <a:accent1>
          <a:srgbClr val="189E8E"/>
        </a:accent1>
        <a:accent2>
          <a:srgbClr val="E0BB20"/>
        </a:accent2>
        <a:accent3>
          <a:srgbClr val="FFFFFF"/>
        </a:accent3>
        <a:accent4>
          <a:srgbClr val="000056"/>
        </a:accent4>
        <a:accent5>
          <a:srgbClr val="ABCCC6"/>
        </a:accent5>
        <a:accent6>
          <a:srgbClr val="CBA91C"/>
        </a:accent6>
        <a:hlink>
          <a:srgbClr val="5AA5DE"/>
        </a:hlink>
        <a:folHlink>
          <a:srgbClr val="9885A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43TGp_happy_light_v2_e 2">
        <a:dk1>
          <a:srgbClr val="000066"/>
        </a:dk1>
        <a:lt1>
          <a:srgbClr val="FFFFFF"/>
        </a:lt1>
        <a:dk2>
          <a:srgbClr val="238D3F"/>
        </a:dk2>
        <a:lt2>
          <a:srgbClr val="DDDDDD"/>
        </a:lt2>
        <a:accent1>
          <a:srgbClr val="808080"/>
        </a:accent1>
        <a:accent2>
          <a:srgbClr val="CC9900"/>
        </a:accent2>
        <a:accent3>
          <a:srgbClr val="FFFFFF"/>
        </a:accent3>
        <a:accent4>
          <a:srgbClr val="000056"/>
        </a:accent4>
        <a:accent5>
          <a:srgbClr val="C0C0C0"/>
        </a:accent5>
        <a:accent6>
          <a:srgbClr val="B98A00"/>
        </a:accent6>
        <a:hlink>
          <a:srgbClr val="D9C741"/>
        </a:hlink>
        <a:folHlink>
          <a:srgbClr val="33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43TGp_happy_light_v2_e 3">
        <a:dk1>
          <a:srgbClr val="000066"/>
        </a:dk1>
        <a:lt1>
          <a:srgbClr val="FFFFFF"/>
        </a:lt1>
        <a:dk2>
          <a:srgbClr val="D75F1D"/>
        </a:dk2>
        <a:lt2>
          <a:srgbClr val="DDDDDD"/>
        </a:lt2>
        <a:accent1>
          <a:srgbClr val="3885A0"/>
        </a:accent1>
        <a:accent2>
          <a:srgbClr val="3399FF"/>
        </a:accent2>
        <a:accent3>
          <a:srgbClr val="FFFFFF"/>
        </a:accent3>
        <a:accent4>
          <a:srgbClr val="000056"/>
        </a:accent4>
        <a:accent5>
          <a:srgbClr val="AEC2CD"/>
        </a:accent5>
        <a:accent6>
          <a:srgbClr val="2D8AE7"/>
        </a:accent6>
        <a:hlink>
          <a:srgbClr val="4B67B7"/>
        </a:hlink>
        <a:folHlink>
          <a:srgbClr val="7B6A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143TGp_happy_light_v2_e</Template>
  <TotalTime>5955</TotalTime>
  <Words>770</Words>
  <Application>Microsoft Office PowerPoint</Application>
  <PresentationFormat>全屏显示(4:3)</PresentationFormat>
  <Paragraphs>115</Paragraphs>
  <Slides>14</Slides>
  <Notes>2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15" baseType="lpstr">
      <vt:lpstr>143TGp_happy_light_v2_e</vt:lpstr>
      <vt:lpstr>北京博雅华录视听技术研究院有限公司 </vt:lpstr>
      <vt:lpstr>目录 </vt:lpstr>
      <vt:lpstr>公司简介</vt:lpstr>
      <vt:lpstr>公司简介-业务方向</vt:lpstr>
      <vt:lpstr>目录 </vt:lpstr>
      <vt:lpstr>编解码业务介绍</vt:lpstr>
      <vt:lpstr>编解码产品线</vt:lpstr>
      <vt:lpstr>AVS+ 编解码库介绍</vt:lpstr>
      <vt:lpstr>编码芯片-AVS编码芯片BH1100</vt:lpstr>
      <vt:lpstr>编码芯片-AVS+编码芯片BH1200</vt:lpstr>
      <vt:lpstr>编码芯片-AVS+编码芯片BH1200</vt:lpstr>
      <vt:lpstr>AVS+4K超高清编解码系统</vt:lpstr>
      <vt:lpstr>AVS2编解码系统</vt:lpstr>
      <vt:lpstr>幻灯片 14</vt:lpstr>
    </vt:vector>
  </TitlesOfParts>
  <Company>gpdi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Themegallery PowerTemplate</dc:title>
  <dc:creator>cdq</dc:creator>
  <cp:lastModifiedBy>lenovo</cp:lastModifiedBy>
  <cp:revision>435</cp:revision>
  <dcterms:created xsi:type="dcterms:W3CDTF">2006-12-31T06:56:02Z</dcterms:created>
  <dcterms:modified xsi:type="dcterms:W3CDTF">2014-05-26T03:49:19Z</dcterms:modified>
</cp:coreProperties>
</file>